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notesMasterIdLst>
    <p:notesMasterId r:id="rId30"/>
  </p:notesMasterIdLst>
  <p:sldIdLst>
    <p:sldId id="256" r:id="rId2"/>
    <p:sldId id="258" r:id="rId3"/>
    <p:sldId id="257" r:id="rId4"/>
    <p:sldId id="259" r:id="rId5"/>
    <p:sldId id="260" r:id="rId6"/>
    <p:sldId id="261" r:id="rId7"/>
    <p:sldId id="262" r:id="rId8"/>
    <p:sldId id="263" r:id="rId9"/>
    <p:sldId id="264" r:id="rId10"/>
    <p:sldId id="275" r:id="rId11"/>
    <p:sldId id="278" r:id="rId12"/>
    <p:sldId id="281" r:id="rId13"/>
    <p:sldId id="265" r:id="rId14"/>
    <p:sldId id="266" r:id="rId15"/>
    <p:sldId id="290" r:id="rId16"/>
    <p:sldId id="279" r:id="rId17"/>
    <p:sldId id="273" r:id="rId18"/>
    <p:sldId id="282" r:id="rId19"/>
    <p:sldId id="283" r:id="rId20"/>
    <p:sldId id="285" r:id="rId21"/>
    <p:sldId id="277" r:id="rId22"/>
    <p:sldId id="291" r:id="rId23"/>
    <p:sldId id="286" r:id="rId24"/>
    <p:sldId id="276" r:id="rId25"/>
    <p:sldId id="289" r:id="rId26"/>
    <p:sldId id="267" r:id="rId27"/>
    <p:sldId id="268"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B47032-72C2-4717-9018-CF39119DF8FB}">
          <p14:sldIdLst>
            <p14:sldId id="256"/>
          </p14:sldIdLst>
        </p14:section>
        <p14:section name="kesavan" id="{C0AA4153-B353-423B-8F29-CF4B204F6378}">
          <p14:sldIdLst>
            <p14:sldId id="258"/>
            <p14:sldId id="257"/>
            <p14:sldId id="259"/>
            <p14:sldId id="260"/>
            <p14:sldId id="261"/>
            <p14:sldId id="262"/>
          </p14:sldIdLst>
        </p14:section>
        <p14:section name="arun kumar" id="{DC32D5E5-6378-470A-A7E1-C488E06E2B44}">
          <p14:sldIdLst>
            <p14:sldId id="263"/>
            <p14:sldId id="264"/>
            <p14:sldId id="275"/>
            <p14:sldId id="278"/>
            <p14:sldId id="281"/>
            <p14:sldId id="265"/>
          </p14:sldIdLst>
        </p14:section>
        <p14:section name="babu" id="{57BFB963-F3FA-4409-8843-C79DFCF4751B}">
          <p14:sldIdLst>
            <p14:sldId id="266"/>
            <p14:sldId id="290"/>
            <p14:sldId id="279"/>
            <p14:sldId id="273"/>
            <p14:sldId id="282"/>
            <p14:sldId id="283"/>
          </p14:sldIdLst>
        </p14:section>
        <p14:section name="hariharan" id="{0B3F358E-F6CB-4AA8-9E44-426300AC5553}">
          <p14:sldIdLst>
            <p14:sldId id="285"/>
            <p14:sldId id="277"/>
            <p14:sldId id="291"/>
            <p14:sldId id="286"/>
            <p14:sldId id="276"/>
            <p14:sldId id="289"/>
            <p14:sldId id="267"/>
            <p14:sldId id="268"/>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56F"/>
    <a:srgbClr val="251362"/>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34" autoAdjust="0"/>
    <p:restoredTop sz="85080" autoAdjust="0"/>
  </p:normalViewPr>
  <p:slideViewPr>
    <p:cSldViewPr snapToGrid="0">
      <p:cViewPr varScale="1">
        <p:scale>
          <a:sx n="84" d="100"/>
          <a:sy n="84" d="100"/>
        </p:scale>
        <p:origin x="8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A0D17-5A2C-4338-81DF-A95813C47E0D}" type="datetimeFigureOut">
              <a:rPr lang="en-IN" smtClean="0"/>
              <a:t>18-06-2022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C1CFB-5EDC-484D-A514-1FAEB212A8CC}" type="slidenum">
              <a:rPr lang="en-IN" smtClean="0"/>
              <a:t>‹#›</a:t>
            </a:fld>
            <a:endParaRPr lang="en-IN"/>
          </a:p>
        </p:txBody>
      </p:sp>
    </p:spTree>
    <p:extLst>
      <p:ext uri="{BB962C8B-B14F-4D97-AF65-F5344CB8AC3E}">
        <p14:creationId xmlns:p14="http://schemas.microsoft.com/office/powerpoint/2010/main" val="14362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BDC1CFB-5EDC-484D-A514-1FAEB212A8CC}" type="slidenum">
              <a:rPr lang="en-IN" smtClean="0"/>
              <a:t>1</a:t>
            </a:fld>
            <a:endParaRPr lang="en-IN"/>
          </a:p>
        </p:txBody>
      </p:sp>
    </p:spTree>
    <p:extLst>
      <p:ext uri="{BB962C8B-B14F-4D97-AF65-F5344CB8AC3E}">
        <p14:creationId xmlns:p14="http://schemas.microsoft.com/office/powerpoint/2010/main" val="301494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CF9ED2-3583-498C-AFFD-69D74155D89D}"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31115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B7221-CEF4-46E9-84F1-E792C06333FE}"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418555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B33A9-C714-4E40-A01C-A88BC3A89844}"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141829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656F1-E7A3-4B05-9FFE-27894E0F5F7B}"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239408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879A34-A604-4808-81BA-52DE60CA1332}"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2762129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40223F-AE91-4095-9ABB-6EC8CBBAE9ED}" type="datetime1">
              <a:rPr lang="en-IN" smtClean="0"/>
              <a:t>18-06-2022</a:t>
            </a:fld>
            <a:endParaRPr lang="en-IN"/>
          </a:p>
        </p:txBody>
      </p:sp>
      <p:sp>
        <p:nvSpPr>
          <p:cNvPr id="5" name="Footer Placeholder 4"/>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108901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76DE28-CAC7-4D3D-BDD2-F8B5F534DE47}" type="datetime1">
              <a:rPr lang="en-IN" smtClean="0"/>
              <a:t>18-06-2022</a:t>
            </a:fld>
            <a:endParaRPr lang="en-IN"/>
          </a:p>
        </p:txBody>
      </p:sp>
      <p:sp>
        <p:nvSpPr>
          <p:cNvPr id="6" name="Footer Placeholder 5"/>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7" name="Slide Number Placeholder 6"/>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1082192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EC259-8D12-45AC-97DB-3BC5265F4EB4}" type="datetime1">
              <a:rPr lang="en-IN" smtClean="0"/>
              <a:t>18-06-2022</a:t>
            </a:fld>
            <a:endParaRPr lang="en-IN"/>
          </a:p>
        </p:txBody>
      </p:sp>
      <p:sp>
        <p:nvSpPr>
          <p:cNvPr id="8" name="Footer Placeholder 7"/>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9" name="Slide Number Placeholder 8"/>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261089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CCACCE-8646-4E90-8F11-1A308B8015B7}" type="datetime1">
              <a:rPr lang="en-IN" smtClean="0"/>
              <a:t>18-06-2022</a:t>
            </a:fld>
            <a:endParaRPr lang="en-IN"/>
          </a:p>
        </p:txBody>
      </p:sp>
      <p:sp>
        <p:nvSpPr>
          <p:cNvPr id="4" name="Footer Placeholder 3"/>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5" name="Slide Number Placeholder 4"/>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375521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74D7D-B66C-4B14-9C05-789398233F08}" type="datetime1">
              <a:rPr lang="en-IN" smtClean="0"/>
              <a:t>18-06-2022</a:t>
            </a:fld>
            <a:endParaRPr lang="en-IN"/>
          </a:p>
        </p:txBody>
      </p:sp>
      <p:sp>
        <p:nvSpPr>
          <p:cNvPr id="3" name="Footer Placeholder 2"/>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4" name="Slide Number Placeholder 3"/>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123920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501A8-DF3C-462A-80A4-EE77E595CFCC}" type="datetime1">
              <a:rPr lang="en-IN" smtClean="0"/>
              <a:t>18-06-2022</a:t>
            </a:fld>
            <a:endParaRPr lang="en-IN"/>
          </a:p>
        </p:txBody>
      </p:sp>
      <p:sp>
        <p:nvSpPr>
          <p:cNvPr id="6" name="Footer Placeholder 5"/>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7" name="Slide Number Placeholder 6"/>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16176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4E7E23-E311-4F48-AE60-D0A2E14B735D}" type="datetime1">
              <a:rPr lang="en-IN" smtClean="0"/>
              <a:t>18-06-2022</a:t>
            </a:fld>
            <a:endParaRPr lang="en-IN"/>
          </a:p>
        </p:txBody>
      </p:sp>
      <p:sp>
        <p:nvSpPr>
          <p:cNvPr id="6" name="Footer Placeholder 5"/>
          <p:cNvSpPr>
            <a:spLocks noGrp="1"/>
          </p:cNvSpPr>
          <p:nvPr>
            <p:ph type="ftr" sz="quarter" idx="11"/>
          </p:nvPr>
        </p:nvSpPr>
        <p:spPr/>
        <p:txBody>
          <a:bodyPr/>
          <a:lstStyle/>
          <a:p>
            <a:r>
              <a:rPr lang="en-US"/>
              <a:t>A Performance-Sensitive Malware Detection System Using Deep Learning on Mobile Devices</a:t>
            </a:r>
            <a:endParaRPr lang="en-IN"/>
          </a:p>
        </p:txBody>
      </p:sp>
      <p:sp>
        <p:nvSpPr>
          <p:cNvPr id="7" name="Slide Number Placeholder 6"/>
          <p:cNvSpPr>
            <a:spLocks noGrp="1"/>
          </p:cNvSpPr>
          <p:nvPr>
            <p:ph type="sldNum" sz="quarter" idx="12"/>
          </p:nvPr>
        </p:nvSpPr>
        <p:spPr/>
        <p:txBody>
          <a:bodyPr/>
          <a:lstStyle/>
          <a:p>
            <a:fld id="{8F815C4F-338C-41AD-B619-7460D16CCE91}" type="slidenum">
              <a:rPr lang="en-IN" smtClean="0"/>
              <a:t>‹#›</a:t>
            </a:fld>
            <a:endParaRPr lang="en-IN"/>
          </a:p>
        </p:txBody>
      </p:sp>
    </p:spTree>
    <p:extLst>
      <p:ext uri="{BB962C8B-B14F-4D97-AF65-F5344CB8AC3E}">
        <p14:creationId xmlns:p14="http://schemas.microsoft.com/office/powerpoint/2010/main" val="31658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6FBE3-6609-494E-86BE-E683A2259E8A}" type="datetime1">
              <a:rPr lang="en-IN" smtClean="0"/>
              <a:t>18-06-2022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 Performance-Sensitive Malware Detection System Using Deep Learning on Mobile Devices</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815C4F-338C-41AD-B619-7460D16CCE91}" type="slidenum">
              <a:rPr lang="en-IN" smtClean="0"/>
              <a:t>‹#›</a:t>
            </a:fld>
            <a:endParaRPr lang="en-IN"/>
          </a:p>
        </p:txBody>
      </p:sp>
    </p:spTree>
    <p:extLst>
      <p:ext uri="{BB962C8B-B14F-4D97-AF65-F5344CB8AC3E}">
        <p14:creationId xmlns:p14="http://schemas.microsoft.com/office/powerpoint/2010/main" val="3183006773"/>
      </p:ext>
    </p:extLst>
  </p:cSld>
  <p:clrMap bg1="dk1" tx1="lt1" bg2="dk2" tx2="lt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6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3DB7EA3-3339-988E-ABCB-C88808D6736A}"/>
              </a:ext>
            </a:extLst>
          </p:cNvPr>
          <p:cNvSpPr>
            <a:spLocks noGrp="1"/>
          </p:cNvSpPr>
          <p:nvPr>
            <p:ph type="subTitle" idx="1"/>
          </p:nvPr>
        </p:nvSpPr>
        <p:spPr>
          <a:xfrm>
            <a:off x="7691997" y="4960369"/>
            <a:ext cx="4940791" cy="2112972"/>
          </a:xfrm>
        </p:spPr>
        <p:txBody>
          <a:bodyPr anchor="t">
            <a:noAutofit/>
          </a:bodyPr>
          <a:lstStyle/>
          <a:p>
            <a:pPr algn="l"/>
            <a:r>
              <a:rPr lang="en-IN" sz="1800" b="1" dirty="0">
                <a:solidFill>
                  <a:srgbClr val="00B050"/>
                </a:solidFill>
                <a:latin typeface="Times New Roman" panose="02020603050405020304" pitchFamily="18" charset="0"/>
                <a:ea typeface="Calibri" panose="020F0502020204030204" pitchFamily="34" charset="0"/>
              </a:rPr>
              <a:t>MEMBERS OF THIS PROJECT</a:t>
            </a:r>
            <a:endParaRPr lang="en-IN" sz="1800" b="1" dirty="0">
              <a:solidFill>
                <a:srgbClr val="00B050"/>
              </a:solidFill>
              <a:effectLst/>
              <a:latin typeface="Times New Roman" panose="02020603050405020304" pitchFamily="18" charset="0"/>
              <a:ea typeface="Calibri" panose="020F0502020204030204" pitchFamily="34" charset="0"/>
            </a:endParaRPr>
          </a:p>
          <a:p>
            <a:pPr algn="l"/>
            <a:r>
              <a:rPr lang="en-IN" sz="1600" b="1" dirty="0">
                <a:effectLst/>
                <a:latin typeface="Times New Roman" panose="02020603050405020304" pitchFamily="18" charset="0"/>
                <a:ea typeface="Calibri" panose="020F0502020204030204" pitchFamily="34" charset="0"/>
              </a:rPr>
              <a:t>	         421818104014 - KESAVAN K</a:t>
            </a:r>
            <a:r>
              <a:rPr lang="en-IN" sz="1600" dirty="0">
                <a:effectLst/>
                <a:latin typeface="Times New Roman" panose="02020603050405020304" pitchFamily="18" charset="0"/>
                <a:ea typeface="Calibri" panose="020F0502020204030204" pitchFamily="34" charset="0"/>
              </a:rPr>
              <a:t>	    </a:t>
            </a:r>
            <a:r>
              <a:rPr lang="en-IN" sz="1600" b="1" dirty="0">
                <a:effectLst/>
                <a:latin typeface="Times New Roman" panose="02020603050405020304" pitchFamily="18" charset="0"/>
                <a:ea typeface="Calibri" panose="020F0502020204030204" pitchFamily="34" charset="0"/>
              </a:rPr>
              <a:t>  </a:t>
            </a:r>
          </a:p>
          <a:p>
            <a:pPr algn="l"/>
            <a:r>
              <a:rPr lang="en-IN" sz="1600" b="1" dirty="0">
                <a:effectLst/>
                <a:latin typeface="Times New Roman" panose="02020603050405020304" pitchFamily="18" charset="0"/>
                <a:ea typeface="Calibri" panose="020F0502020204030204" pitchFamily="34" charset="0"/>
              </a:rPr>
              <a:t>	         421818104001 </a:t>
            </a:r>
            <a:r>
              <a:rPr lang="en-IN" sz="1600" b="1" dirty="0"/>
              <a:t>-</a:t>
            </a:r>
            <a:r>
              <a:rPr lang="en-IN" sz="1600" b="1" dirty="0">
                <a:effectLst/>
                <a:latin typeface="Times New Roman" panose="02020603050405020304" pitchFamily="18" charset="0"/>
                <a:ea typeface="Calibri" panose="020F0502020204030204" pitchFamily="34" charset="0"/>
              </a:rPr>
              <a:t> ARUNKUMAR E</a:t>
            </a:r>
            <a:endParaRPr lang="en-IN" sz="1600" b="1" dirty="0">
              <a:latin typeface="Times New Roman" panose="02020603050405020304" pitchFamily="18" charset="0"/>
              <a:ea typeface="Calibri" panose="020F0502020204030204" pitchFamily="34" charset="0"/>
            </a:endParaRPr>
          </a:p>
          <a:p>
            <a:pPr algn="l"/>
            <a:r>
              <a:rPr lang="en-IN" sz="1600" b="1" dirty="0">
                <a:effectLst/>
                <a:latin typeface="Times New Roman" panose="02020603050405020304" pitchFamily="18" charset="0"/>
                <a:ea typeface="Calibri" panose="020F0502020204030204" pitchFamily="34" charset="0"/>
              </a:rPr>
              <a:t>	         421818104002 </a:t>
            </a:r>
            <a:r>
              <a:rPr lang="en-IN" sz="1600" b="1" dirty="0"/>
              <a:t>- </a:t>
            </a:r>
            <a:r>
              <a:rPr lang="en-IN" sz="1600" b="1" dirty="0">
                <a:effectLst/>
                <a:latin typeface="Times New Roman" panose="02020603050405020304" pitchFamily="18" charset="0"/>
                <a:ea typeface="Calibri" panose="020F0502020204030204" pitchFamily="34" charset="0"/>
              </a:rPr>
              <a:t>BABU R</a:t>
            </a:r>
            <a:endParaRPr lang="en-IN" sz="1600" b="1" dirty="0">
              <a:latin typeface="Times New Roman" panose="02020603050405020304" pitchFamily="18" charset="0"/>
              <a:ea typeface="Calibri" panose="020F0502020204030204" pitchFamily="34" charset="0"/>
            </a:endParaRPr>
          </a:p>
          <a:p>
            <a:pPr algn="l">
              <a:lnSpc>
                <a:spcPct val="100000"/>
              </a:lnSpc>
            </a:pPr>
            <a:r>
              <a:rPr lang="en-IN" sz="1600" b="1" dirty="0">
                <a:latin typeface="Times New Roman" panose="02020603050405020304" pitchFamily="18" charset="0"/>
                <a:ea typeface="Calibri" panose="020F0502020204030204" pitchFamily="34" charset="0"/>
              </a:rPr>
              <a:t>	         </a:t>
            </a:r>
            <a:r>
              <a:rPr lang="en-IN" sz="1600" b="1" dirty="0">
                <a:effectLst/>
                <a:latin typeface="Times New Roman" panose="02020603050405020304" pitchFamily="18" charset="0"/>
                <a:ea typeface="Calibri" panose="020F0502020204030204" pitchFamily="34" charset="0"/>
              </a:rPr>
              <a:t>421818104007 - HARIHARAN S</a:t>
            </a:r>
            <a:r>
              <a:rPr lang="en-IN" sz="1600" b="1" dirty="0"/>
              <a:t>                              </a:t>
            </a:r>
          </a:p>
        </p:txBody>
      </p:sp>
      <p:sp>
        <p:nvSpPr>
          <p:cNvPr id="10" name="TextBox 9">
            <a:extLst>
              <a:ext uri="{FF2B5EF4-FFF2-40B4-BE49-F238E27FC236}">
                <a16:creationId xmlns:a16="http://schemas.microsoft.com/office/drawing/2014/main" id="{0661F180-6F8E-1BB2-7C7B-167FE8024270}"/>
              </a:ext>
            </a:extLst>
          </p:cNvPr>
          <p:cNvSpPr txBox="1"/>
          <p:nvPr/>
        </p:nvSpPr>
        <p:spPr bwMode="blackWhite">
          <a:xfrm>
            <a:off x="179700" y="4455403"/>
            <a:ext cx="4682644" cy="2363083"/>
          </a:xfrm>
          <a:prstGeom prst="rect">
            <a:avLst/>
          </a:prstGeom>
          <a:noFill/>
        </p:spPr>
        <p:txBody>
          <a:bodyPr wrap="square" rtlCol="0">
            <a:spAutoFit/>
          </a:bodyPr>
          <a:lstStyle/>
          <a:p>
            <a:pPr marL="0" indent="0">
              <a:lnSpc>
                <a:spcPct val="150000"/>
              </a:lnSpc>
              <a:buNone/>
            </a:pPr>
            <a:r>
              <a:rPr lang="en-IN" sz="2800" b="1" dirty="0">
                <a:solidFill>
                  <a:srgbClr val="00B050"/>
                </a:solidFill>
                <a:latin typeface="Century" panose="02040604050505020304" pitchFamily="18" charset="0"/>
                <a:ea typeface="Cambria Math" panose="02040503050406030204" pitchFamily="18" charset="0"/>
              </a:rPr>
              <a:t>GUIDED BY:</a:t>
            </a:r>
          </a:p>
          <a:p>
            <a:pPr>
              <a:lnSpc>
                <a:spcPct val="115000"/>
              </a:lnSpc>
              <a:spcAft>
                <a:spcPts val="800"/>
              </a:spcAft>
            </a:pPr>
            <a:r>
              <a:rPr lang="en-IN" sz="1800" b="1" dirty="0" err="1">
                <a:effectLst/>
                <a:latin typeface="Times New Roman" panose="02020603050405020304" pitchFamily="18" charset="0"/>
                <a:ea typeface="Calibri" panose="020F0502020204030204" pitchFamily="34" charset="0"/>
                <a:cs typeface="Latha"/>
              </a:rPr>
              <a:t>Mr.P.T.SIVASHANKAR,M.E</a:t>
            </a:r>
            <a:r>
              <a:rPr lang="en-IN" sz="1800" b="1" dirty="0">
                <a:effectLst/>
                <a:latin typeface="Times New Roman" panose="02020603050405020304" pitchFamily="18" charset="0"/>
                <a:ea typeface="Calibri" panose="020F0502020204030204" pitchFamily="34" charset="0"/>
                <a:cs typeface="Latha"/>
              </a:rPr>
              <a:t>.,</a:t>
            </a:r>
            <a:endParaRPr lang="en-IN" sz="1800" dirty="0">
              <a:effectLst/>
              <a:latin typeface="Calibri" panose="020F0502020204030204" pitchFamily="34" charset="0"/>
              <a:ea typeface="Calibri" panose="020F0502020204030204" pitchFamily="34" charset="0"/>
              <a:cs typeface="Latha"/>
            </a:endParaRPr>
          </a:p>
          <a:p>
            <a:pPr marL="0" indent="0">
              <a:lnSpc>
                <a:spcPct val="150000"/>
              </a:lnSpc>
              <a:buNone/>
            </a:pPr>
            <a:r>
              <a:rPr lang="en-IN" sz="1800" b="1" dirty="0">
                <a:effectLst/>
                <a:latin typeface="Times New Roman" panose="02020603050405020304" pitchFamily="18" charset="0"/>
                <a:ea typeface="Calibri" panose="020F0502020204030204" pitchFamily="34" charset="0"/>
              </a:rPr>
              <a:t>I/C HEAD OF THE DEPARTMENT,</a:t>
            </a:r>
          </a:p>
          <a:p>
            <a:pPr>
              <a:lnSpc>
                <a:spcPct val="150000"/>
              </a:lnSpc>
            </a:pPr>
            <a:r>
              <a:rPr lang="en-IN" sz="1800" b="1" dirty="0" err="1">
                <a:effectLst/>
                <a:latin typeface="Times New Roman" panose="02020603050405020304" pitchFamily="18" charset="0"/>
                <a:ea typeface="Calibri" panose="020F0502020204030204" pitchFamily="34" charset="0"/>
                <a:cs typeface="Latha"/>
              </a:rPr>
              <a:t>Mrs.S.SANTHANA</a:t>
            </a:r>
            <a:r>
              <a:rPr lang="en-IN" sz="1800" b="1" dirty="0">
                <a:effectLst/>
                <a:latin typeface="Times New Roman" panose="02020603050405020304" pitchFamily="18" charset="0"/>
                <a:ea typeface="Calibri" panose="020F0502020204030204" pitchFamily="34" charset="0"/>
                <a:cs typeface="Latha"/>
              </a:rPr>
              <a:t> PRIYA,M.E.,</a:t>
            </a:r>
            <a:endParaRPr lang="en-IN" sz="1800" dirty="0">
              <a:effectLst/>
              <a:latin typeface="Calibri" panose="020F0502020204030204" pitchFamily="34" charset="0"/>
              <a:ea typeface="Calibri" panose="020F0502020204030204" pitchFamily="34" charset="0"/>
              <a:cs typeface="Latha"/>
            </a:endParaRPr>
          </a:p>
          <a:p>
            <a:pPr>
              <a:lnSpc>
                <a:spcPct val="150000"/>
              </a:lnSpc>
            </a:pPr>
            <a:r>
              <a:rPr lang="en-IN" sz="1800" b="1" dirty="0">
                <a:effectLst/>
                <a:latin typeface="Times New Roman" panose="02020603050405020304" pitchFamily="18" charset="0"/>
                <a:ea typeface="Calibri" panose="020F0502020204030204" pitchFamily="34" charset="0"/>
                <a:cs typeface="Latha"/>
              </a:rPr>
              <a:t>ASSISTANT PROFESSOR</a:t>
            </a:r>
            <a:r>
              <a:rPr lang="en-IN" sz="1800" dirty="0">
                <a:solidFill>
                  <a:srgbClr val="792A07"/>
                </a:solidFill>
                <a:latin typeface="Cambria Math" panose="02040503050406030204" pitchFamily="18" charset="0"/>
                <a:ea typeface="Cambria Math" panose="02040503050406030204" pitchFamily="18" charset="0"/>
              </a:rPr>
              <a:t>                                         </a:t>
            </a:r>
            <a:endParaRPr lang="en-IN" sz="2400" dirty="0">
              <a:solidFill>
                <a:schemeClr val="tx1">
                  <a:lumMod val="95000"/>
                  <a:lumOff val="5000"/>
                </a:schemeClr>
              </a:solidFill>
              <a:latin typeface="Baskerville Old Face" panose="02020602080505020303" pitchFamily="18" charset="0"/>
            </a:endParaRPr>
          </a:p>
        </p:txBody>
      </p:sp>
      <p:sp>
        <p:nvSpPr>
          <p:cNvPr id="5" name="TextBox 4">
            <a:extLst>
              <a:ext uri="{FF2B5EF4-FFF2-40B4-BE49-F238E27FC236}">
                <a16:creationId xmlns:a16="http://schemas.microsoft.com/office/drawing/2014/main" id="{06467044-E71B-4A11-9DDC-AA5DAEB02FB1}"/>
              </a:ext>
            </a:extLst>
          </p:cNvPr>
          <p:cNvSpPr txBox="1"/>
          <p:nvPr/>
        </p:nvSpPr>
        <p:spPr>
          <a:xfrm>
            <a:off x="875660" y="0"/>
            <a:ext cx="10440679" cy="2308324"/>
          </a:xfrm>
          <a:prstGeom prst="rect">
            <a:avLst/>
          </a:prstGeom>
          <a:noFill/>
        </p:spPr>
        <p:txBody>
          <a:bodyPr wrap="none" rtlCol="0">
            <a:spAutoFit/>
          </a:bodyPr>
          <a:lstStyle/>
          <a:p>
            <a:pPr algn="ctr"/>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A Performance-Sensitive Malware </a:t>
            </a:r>
          </a:p>
          <a:p>
            <a:pPr algn="ctr"/>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Detection System Using Deep Learning</a:t>
            </a:r>
          </a:p>
          <a:p>
            <a:pPr algn="ctr"/>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on Mobile Devices</a:t>
            </a:r>
            <a:endParaRPr lang="en-IN" sz="4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FD36DA74-7585-4EE6-9722-700935D8B96C}"/>
              </a:ext>
            </a:extLst>
          </p:cNvPr>
          <p:cNvSpPr>
            <a:spLocks noGrp="1"/>
          </p:cNvSpPr>
          <p:nvPr>
            <p:ph type="ctrTitle"/>
          </p:nvPr>
        </p:nvSpPr>
        <p:spPr>
          <a:xfrm>
            <a:off x="2850366" y="4572821"/>
            <a:ext cx="6963507" cy="318031"/>
          </a:xfrm>
        </p:spPr>
        <p:txBody>
          <a:bodyPr>
            <a:noAutofit/>
          </a:bodyPr>
          <a:lstStyle/>
          <a:p>
            <a:r>
              <a:rPr lang="en-IN" sz="1800" b="1" dirty="0">
                <a:solidFill>
                  <a:schemeClr val="accent4"/>
                </a:solidFill>
                <a:latin typeface="Algerian" panose="04020705040A02060702" pitchFamily="82" charset="0"/>
              </a:rPr>
              <a:t> </a:t>
            </a:r>
            <a:r>
              <a:rPr lang="en-IN" sz="1800" b="1" dirty="0">
                <a:solidFill>
                  <a:schemeClr val="accent4"/>
                </a:solidFill>
                <a:latin typeface="Berlin Sans FB" panose="020E0602020502020306" pitchFamily="34" charset="0"/>
                <a:cs typeface="Times New Roman" panose="02020603050405020304" pitchFamily="18" charset="0"/>
              </a:rPr>
              <a:t>DEPARTMENT OF  COMPUTER  SCIENCE  &amp; ENGINEERING</a:t>
            </a:r>
            <a:endParaRPr lang="en-IN" sz="1800" b="1" dirty="0">
              <a:solidFill>
                <a:schemeClr val="accent4"/>
              </a:solidFill>
              <a:latin typeface="Berlin Sans FB" panose="020E0602020502020306" pitchFamily="34" charset="0"/>
            </a:endParaRPr>
          </a:p>
        </p:txBody>
      </p:sp>
      <p:pic>
        <p:nvPicPr>
          <p:cNvPr id="9" name="Picture 8">
            <a:extLst>
              <a:ext uri="{FF2B5EF4-FFF2-40B4-BE49-F238E27FC236}">
                <a16:creationId xmlns:a16="http://schemas.microsoft.com/office/drawing/2014/main" id="{8E8FD8E0-482F-4ACA-AA35-B3963F6D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007" y="2285179"/>
            <a:ext cx="2170224" cy="2170224"/>
          </a:xfrm>
          <a:prstGeom prst="rect">
            <a:avLst/>
          </a:prstGeom>
        </p:spPr>
      </p:pic>
      <p:pic>
        <p:nvPicPr>
          <p:cNvPr id="4" name="Picture 3">
            <a:extLst>
              <a:ext uri="{FF2B5EF4-FFF2-40B4-BE49-F238E27FC236}">
                <a16:creationId xmlns:a16="http://schemas.microsoft.com/office/drawing/2014/main" id="{636C1FC1-FDE2-4D56-82E5-3C71694DD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439533">
            <a:off x="9414590" y="1260360"/>
            <a:ext cx="4747975" cy="4747975"/>
          </a:xfrm>
          <a:prstGeom prst="rect">
            <a:avLst/>
          </a:prstGeom>
        </p:spPr>
      </p:pic>
      <p:pic>
        <p:nvPicPr>
          <p:cNvPr id="8" name="Picture 7">
            <a:extLst>
              <a:ext uri="{FF2B5EF4-FFF2-40B4-BE49-F238E27FC236}">
                <a16:creationId xmlns:a16="http://schemas.microsoft.com/office/drawing/2014/main" id="{9807F097-6389-4D81-A589-5706250B9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90790">
            <a:off x="-2486597" y="255474"/>
            <a:ext cx="5815371" cy="6347051"/>
          </a:xfrm>
          <a:prstGeom prst="rect">
            <a:avLst/>
          </a:prstGeom>
        </p:spPr>
      </p:pic>
    </p:spTree>
    <p:extLst>
      <p:ext uri="{BB962C8B-B14F-4D97-AF65-F5344CB8AC3E}">
        <p14:creationId xmlns:p14="http://schemas.microsoft.com/office/powerpoint/2010/main" val="4008942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14B7B-14D0-471C-B8C2-CB794039EFD0}"/>
              </a:ext>
            </a:extLst>
          </p:cNvPr>
          <p:cNvSpPr>
            <a:spLocks noGrp="1"/>
          </p:cNvSpPr>
          <p:nvPr>
            <p:ph sz="quarter" idx="13"/>
          </p:nvPr>
        </p:nvSpPr>
        <p:spPr>
          <a:xfrm>
            <a:off x="1273157" y="4129275"/>
            <a:ext cx="10322716" cy="2112143"/>
          </a:xfrm>
        </p:spPr>
        <p:txBody>
          <a:bodyPr>
            <a:noAutofit/>
          </a:bodyPr>
          <a:lstStyle/>
          <a:p>
            <a:r>
              <a:rPr lang="en-GB" sz="3000" dirty="0">
                <a:latin typeface="Baskerville Old Face" panose="02020602080505020303" pitchFamily="18" charset="0"/>
                <a:cs typeface="Arial" panose="020B0604020202020204" pitchFamily="34" charset="0"/>
              </a:rPr>
              <a:t>72% Android market share 2022</a:t>
            </a:r>
          </a:p>
          <a:p>
            <a:r>
              <a:rPr lang="en-GB" sz="3000" dirty="0">
                <a:latin typeface="Baskerville Old Face" panose="02020602080505020303" pitchFamily="18" charset="0"/>
                <a:cs typeface="Arial" panose="020B0604020202020204" pitchFamily="34" charset="0"/>
              </a:rPr>
              <a:t>A report from security company G DATA said that 8400 new android malware samples are discovered every day.</a:t>
            </a:r>
          </a:p>
          <a:p>
            <a:r>
              <a:rPr lang="en-GB" sz="3000" dirty="0">
                <a:latin typeface="Baskerville Old Face" panose="02020602080505020303" pitchFamily="18" charset="0"/>
                <a:cs typeface="Arial" panose="020B0604020202020204" pitchFamily="34" charset="0"/>
              </a:rPr>
              <a:t>Google deleted 163 malicious apps from play store in 2021.</a:t>
            </a:r>
          </a:p>
        </p:txBody>
      </p:sp>
      <p:pic>
        <p:nvPicPr>
          <p:cNvPr id="14" name="Picture 13">
            <a:extLst>
              <a:ext uri="{FF2B5EF4-FFF2-40B4-BE49-F238E27FC236}">
                <a16:creationId xmlns:a16="http://schemas.microsoft.com/office/drawing/2014/main" id="{A6E576E9-55BC-49BB-9F7E-86715FE7ECED}"/>
              </a:ext>
            </a:extLst>
          </p:cNvPr>
          <p:cNvPicPr>
            <a:picLocks noChangeAspect="1"/>
          </p:cNvPicPr>
          <p:nvPr/>
        </p:nvPicPr>
        <p:blipFill rotWithShape="1">
          <a:blip r:embed="rId2">
            <a:extLst>
              <a:ext uri="{28A0092B-C50C-407E-A947-70E740481C1C}">
                <a14:useLocalDpi xmlns:a14="http://schemas.microsoft.com/office/drawing/2010/main" val="0"/>
              </a:ext>
            </a:extLst>
          </a:blip>
          <a:srcRect b="52731"/>
          <a:stretch/>
        </p:blipFill>
        <p:spPr>
          <a:xfrm>
            <a:off x="1273157" y="935605"/>
            <a:ext cx="4758927" cy="3104473"/>
          </a:xfrm>
          <a:prstGeom prst="rect">
            <a:avLst/>
          </a:prstGeom>
        </p:spPr>
      </p:pic>
      <p:pic>
        <p:nvPicPr>
          <p:cNvPr id="15" name="Picture 14">
            <a:extLst>
              <a:ext uri="{FF2B5EF4-FFF2-40B4-BE49-F238E27FC236}">
                <a16:creationId xmlns:a16="http://schemas.microsoft.com/office/drawing/2014/main" id="{79129408-6022-4891-BC96-38940EFD0790}"/>
              </a:ext>
            </a:extLst>
          </p:cNvPr>
          <p:cNvPicPr>
            <a:picLocks noChangeAspect="1"/>
          </p:cNvPicPr>
          <p:nvPr/>
        </p:nvPicPr>
        <p:blipFill rotWithShape="1">
          <a:blip r:embed="rId2">
            <a:extLst>
              <a:ext uri="{28A0092B-C50C-407E-A947-70E740481C1C}">
                <a14:useLocalDpi xmlns:a14="http://schemas.microsoft.com/office/drawing/2010/main" val="0"/>
              </a:ext>
            </a:extLst>
          </a:blip>
          <a:srcRect l="-1231" t="45624" r="1231" b="7107"/>
          <a:stretch/>
        </p:blipFill>
        <p:spPr>
          <a:xfrm>
            <a:off x="6434515" y="887746"/>
            <a:ext cx="4758927" cy="3104473"/>
          </a:xfrm>
          <a:prstGeom prst="rect">
            <a:avLst/>
          </a:prstGeom>
        </p:spPr>
      </p:pic>
      <p:sp>
        <p:nvSpPr>
          <p:cNvPr id="4" name="Slide Number Placeholder 3">
            <a:extLst>
              <a:ext uri="{FF2B5EF4-FFF2-40B4-BE49-F238E27FC236}">
                <a16:creationId xmlns:a16="http://schemas.microsoft.com/office/drawing/2014/main" id="{29BC07E4-6B43-414A-BA15-87480CFD73BA}"/>
              </a:ext>
            </a:extLst>
          </p:cNvPr>
          <p:cNvSpPr>
            <a:spLocks noGrp="1"/>
          </p:cNvSpPr>
          <p:nvPr>
            <p:ph type="sldNum" sz="quarter" idx="12"/>
          </p:nvPr>
        </p:nvSpPr>
        <p:spPr/>
        <p:txBody>
          <a:bodyPr/>
          <a:lstStyle/>
          <a:p>
            <a:fld id="{8F815C4F-338C-41AD-B619-7460D16CCE91}" type="slidenum">
              <a:rPr lang="en-IN" smtClean="0"/>
              <a:t>10</a:t>
            </a:fld>
            <a:endParaRPr lang="en-IN"/>
          </a:p>
        </p:txBody>
      </p:sp>
      <p:sp>
        <p:nvSpPr>
          <p:cNvPr id="5" name="TextBox 4">
            <a:extLst>
              <a:ext uri="{FF2B5EF4-FFF2-40B4-BE49-F238E27FC236}">
                <a16:creationId xmlns:a16="http://schemas.microsoft.com/office/drawing/2014/main" id="{858DD79D-7ACC-4775-89DE-C8D937398005}"/>
              </a:ext>
            </a:extLst>
          </p:cNvPr>
          <p:cNvSpPr txBox="1"/>
          <p:nvPr/>
        </p:nvSpPr>
        <p:spPr>
          <a:xfrm>
            <a:off x="574431" y="118305"/>
            <a:ext cx="11043138" cy="769441"/>
          </a:xfrm>
          <a:prstGeom prst="rect">
            <a:avLst/>
          </a:prstGeom>
          <a:noFill/>
        </p:spPr>
        <p:txBody>
          <a:bodyPr wrap="square" rtlCol="0">
            <a:spAutoFit/>
          </a:bodyPr>
          <a:lstStyle/>
          <a:p>
            <a:pPr algn="ctr"/>
            <a:r>
              <a:rPr lang="en-US" sz="4400" dirty="0">
                <a:solidFill>
                  <a:srgbClr val="00B050"/>
                </a:solidFill>
                <a:latin typeface="Bahnschrift SemiBold" panose="020B0502040204020203" pitchFamily="34" charset="0"/>
              </a:rPr>
              <a:t>RESEARCH ANALYSIS</a:t>
            </a:r>
            <a:endParaRPr lang="en-IN" sz="4400" dirty="0">
              <a:solidFill>
                <a:srgbClr val="00B050"/>
              </a:solidFill>
              <a:latin typeface="Bahnschrift SemiBold" panose="020B0502040204020203" pitchFamily="34" charset="0"/>
            </a:endParaRPr>
          </a:p>
        </p:txBody>
      </p:sp>
      <p:sp>
        <p:nvSpPr>
          <p:cNvPr id="8" name="Footer Placeholder 3">
            <a:extLst>
              <a:ext uri="{FF2B5EF4-FFF2-40B4-BE49-F238E27FC236}">
                <a16:creationId xmlns:a16="http://schemas.microsoft.com/office/drawing/2014/main" id="{6CEE9B0F-2CE5-239F-99DC-C23BA8D915DE}"/>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415971237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7D46-6F74-4B29-B6DE-1AFDD9220279}"/>
              </a:ext>
            </a:extLst>
          </p:cNvPr>
          <p:cNvSpPr>
            <a:spLocks noGrp="1"/>
          </p:cNvSpPr>
          <p:nvPr>
            <p:ph type="title"/>
          </p:nvPr>
        </p:nvSpPr>
        <p:spPr/>
        <p:txBody>
          <a:bodyPr/>
          <a:lstStyle/>
          <a:p>
            <a:pPr algn="ctr"/>
            <a:r>
              <a:rPr lang="en-US" dirty="0">
                <a:solidFill>
                  <a:srgbClr val="00B050"/>
                </a:solidFill>
                <a:latin typeface="Bahnschrift SemiBold" panose="020B0502040204020203" pitchFamily="34" charset="0"/>
              </a:rPr>
              <a:t>MALWARE = MAL</a:t>
            </a:r>
            <a:r>
              <a:rPr lang="en-US" dirty="0">
                <a:solidFill>
                  <a:srgbClr val="00B0F0"/>
                </a:solidFill>
                <a:latin typeface="Bahnschrift SemiBold" panose="020B0502040204020203" pitchFamily="34" charset="0"/>
              </a:rPr>
              <a:t>ICIOUS</a:t>
            </a:r>
            <a:r>
              <a:rPr lang="en-US" dirty="0">
                <a:solidFill>
                  <a:srgbClr val="FF0000"/>
                </a:solidFill>
                <a:latin typeface="Bahnschrift SemiBold" panose="020B0502040204020203" pitchFamily="34" charset="0"/>
              </a:rPr>
              <a:t> </a:t>
            </a:r>
            <a:r>
              <a:rPr lang="en-US" dirty="0">
                <a:solidFill>
                  <a:srgbClr val="00B050"/>
                </a:solidFill>
                <a:latin typeface="Bahnschrift SemiBold" panose="020B0502040204020203" pitchFamily="34" charset="0"/>
              </a:rPr>
              <a:t>+</a:t>
            </a:r>
            <a:r>
              <a:rPr lang="en-US" dirty="0">
                <a:solidFill>
                  <a:srgbClr val="00B0F0"/>
                </a:solidFill>
                <a:latin typeface="Bahnschrift SemiBold" panose="020B0502040204020203" pitchFamily="34" charset="0"/>
              </a:rPr>
              <a:t> SOFT</a:t>
            </a:r>
            <a:r>
              <a:rPr lang="en-US" dirty="0">
                <a:solidFill>
                  <a:srgbClr val="00B050"/>
                </a:solidFill>
                <a:latin typeface="Bahnschrift SemiBold" panose="020B0502040204020203" pitchFamily="34" charset="0"/>
              </a:rPr>
              <a:t>WARE</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5D5476E2-4879-4D54-AEB9-DDA95B1FF983}"/>
              </a:ext>
            </a:extLst>
          </p:cNvPr>
          <p:cNvSpPr>
            <a:spLocks noGrp="1"/>
          </p:cNvSpPr>
          <p:nvPr>
            <p:ph sz="quarter" idx="13"/>
          </p:nvPr>
        </p:nvSpPr>
        <p:spPr>
          <a:xfrm>
            <a:off x="3005171" y="2001332"/>
            <a:ext cx="9186829" cy="3794557"/>
          </a:xfrm>
        </p:spPr>
        <p:txBody>
          <a:bodyPr>
            <a:normAutofit/>
          </a:bodyPr>
          <a:lstStyle/>
          <a:p>
            <a:pPr lvl="1"/>
            <a:r>
              <a:rPr lang="en-US" sz="3000" dirty="0">
                <a:latin typeface="Baskerville Old Face" panose="02020602080505020303" pitchFamily="18" charset="0"/>
              </a:rPr>
              <a:t>Mobile malware is malicious software that targets mobile phones or wireless-enabled Personal Digital Assistants (PDAs) by causing system failure and the loss or leakage of confidential data</a:t>
            </a:r>
          </a:p>
          <a:p>
            <a:pPr lvl="1"/>
            <a:endParaRPr lang="en-US" sz="3000" dirty="0">
              <a:latin typeface="Baskerville Old Face" panose="02020602080505020303" pitchFamily="18" charset="0"/>
            </a:endParaRPr>
          </a:p>
          <a:p>
            <a:pPr lvl="1"/>
            <a:r>
              <a:rPr lang="en-US" sz="3000" dirty="0">
                <a:latin typeface="Baskerville Old Face" panose="02020602080505020303" pitchFamily="18" charset="0"/>
              </a:rPr>
              <a:t>It has become increasingly difficult to protect them from electronic attacks in the form of viruses or other malware.</a:t>
            </a:r>
            <a:endParaRPr lang="en-IN" sz="3000" dirty="0">
              <a:latin typeface="Baskerville Old Face" panose="02020602080505020303" pitchFamily="18" charset="0"/>
            </a:endParaRPr>
          </a:p>
        </p:txBody>
      </p:sp>
      <p:sp>
        <p:nvSpPr>
          <p:cNvPr id="5" name="Slide Number Placeholder 4">
            <a:extLst>
              <a:ext uri="{FF2B5EF4-FFF2-40B4-BE49-F238E27FC236}">
                <a16:creationId xmlns:a16="http://schemas.microsoft.com/office/drawing/2014/main" id="{65E321EE-B89F-4A6D-81A6-0D04F6D3840F}"/>
              </a:ext>
            </a:extLst>
          </p:cNvPr>
          <p:cNvSpPr>
            <a:spLocks noGrp="1"/>
          </p:cNvSpPr>
          <p:nvPr>
            <p:ph type="sldNum" sz="quarter" idx="12"/>
          </p:nvPr>
        </p:nvSpPr>
        <p:spPr/>
        <p:txBody>
          <a:bodyPr/>
          <a:lstStyle/>
          <a:p>
            <a:fld id="{8F815C4F-338C-41AD-B619-7460D16CCE91}" type="slidenum">
              <a:rPr lang="en-IN" smtClean="0"/>
              <a:t>11</a:t>
            </a:fld>
            <a:endParaRPr lang="en-IN"/>
          </a:p>
        </p:txBody>
      </p:sp>
      <p:pic>
        <p:nvPicPr>
          <p:cNvPr id="7" name="Picture 6">
            <a:extLst>
              <a:ext uri="{FF2B5EF4-FFF2-40B4-BE49-F238E27FC236}">
                <a16:creationId xmlns:a16="http://schemas.microsoft.com/office/drawing/2014/main" id="{09C95D1B-D4D0-4CE4-85B8-637AC3E75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17" y="1027906"/>
            <a:ext cx="4733778" cy="4733778"/>
          </a:xfrm>
          <a:prstGeom prst="rect">
            <a:avLst/>
          </a:prstGeom>
        </p:spPr>
      </p:pic>
      <p:sp>
        <p:nvSpPr>
          <p:cNvPr id="8" name="Footer Placeholder 3">
            <a:extLst>
              <a:ext uri="{FF2B5EF4-FFF2-40B4-BE49-F238E27FC236}">
                <a16:creationId xmlns:a16="http://schemas.microsoft.com/office/drawing/2014/main" id="{F68ED2AB-6EAA-501E-5F74-02A888D8C832}"/>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18345788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6B8173-FDCF-4CD3-908C-9159BA1374A1}"/>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5655"/>
          <a:stretch/>
        </p:blipFill>
        <p:spPr>
          <a:xfrm>
            <a:off x="1200443" y="1523374"/>
            <a:ext cx="6294120" cy="4185773"/>
          </a:xfrm>
          <a:prstGeom prst="rect">
            <a:avLst/>
          </a:prstGeom>
        </p:spPr>
      </p:pic>
      <p:sp>
        <p:nvSpPr>
          <p:cNvPr id="3" name="TextBox 2">
            <a:extLst>
              <a:ext uri="{FF2B5EF4-FFF2-40B4-BE49-F238E27FC236}">
                <a16:creationId xmlns:a16="http://schemas.microsoft.com/office/drawing/2014/main" id="{FA57F6AE-9373-4FFE-B301-0E619ED6FB15}"/>
              </a:ext>
            </a:extLst>
          </p:cNvPr>
          <p:cNvSpPr txBox="1"/>
          <p:nvPr/>
        </p:nvSpPr>
        <p:spPr>
          <a:xfrm>
            <a:off x="7856806" y="1180434"/>
            <a:ext cx="3859237" cy="487165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3000" dirty="0">
                <a:latin typeface="Baskerville Old Face" panose="02020602080505020303" pitchFamily="18" charset="0"/>
              </a:rPr>
              <a:t>Scareware</a:t>
            </a:r>
          </a:p>
          <a:p>
            <a:pPr marL="457200" indent="-457200">
              <a:lnSpc>
                <a:spcPct val="150000"/>
              </a:lnSpc>
              <a:buFont typeface="Wingdings" panose="05000000000000000000" pitchFamily="2" charset="2"/>
              <a:buChar char="§"/>
            </a:pPr>
            <a:r>
              <a:rPr lang="en-US" sz="3000" dirty="0" err="1">
                <a:latin typeface="Baskerville Old Face" panose="02020602080505020303" pitchFamily="18" charset="0"/>
              </a:rPr>
              <a:t>Chargeware</a:t>
            </a:r>
            <a:endParaRPr lang="en-US" sz="3000" dirty="0">
              <a:latin typeface="Baskerville Old Face" panose="02020602080505020303" pitchFamily="18" charset="0"/>
            </a:endParaRPr>
          </a:p>
          <a:p>
            <a:pPr marL="457200" indent="-457200">
              <a:lnSpc>
                <a:spcPct val="150000"/>
              </a:lnSpc>
              <a:buFont typeface="Wingdings" panose="05000000000000000000" pitchFamily="2" charset="2"/>
              <a:buChar char="§"/>
            </a:pPr>
            <a:r>
              <a:rPr lang="en-US" sz="3000" dirty="0">
                <a:latin typeface="Baskerville Old Face" panose="02020602080505020303" pitchFamily="18" charset="0"/>
              </a:rPr>
              <a:t>Crimeware</a:t>
            </a:r>
          </a:p>
          <a:p>
            <a:pPr marL="457200" indent="-457200">
              <a:lnSpc>
                <a:spcPct val="150000"/>
              </a:lnSpc>
              <a:buFont typeface="Wingdings" panose="05000000000000000000" pitchFamily="2" charset="2"/>
              <a:buChar char="§"/>
            </a:pPr>
            <a:r>
              <a:rPr lang="en-US" sz="3000" dirty="0">
                <a:latin typeface="Baskerville Old Face" panose="02020602080505020303" pitchFamily="18" charset="0"/>
              </a:rPr>
              <a:t>Pop-up ad</a:t>
            </a:r>
          </a:p>
          <a:p>
            <a:pPr marL="457200" indent="-457200">
              <a:lnSpc>
                <a:spcPct val="150000"/>
              </a:lnSpc>
              <a:buFont typeface="Wingdings" panose="05000000000000000000" pitchFamily="2" charset="2"/>
              <a:buChar char="§"/>
            </a:pPr>
            <a:r>
              <a:rPr lang="en-US" sz="3000" dirty="0">
                <a:latin typeface="Baskerville Old Face" panose="02020602080505020303" pitchFamily="18" charset="0"/>
              </a:rPr>
              <a:t>Rootkit</a:t>
            </a:r>
          </a:p>
          <a:p>
            <a:pPr marL="457200" indent="-457200">
              <a:lnSpc>
                <a:spcPct val="150000"/>
              </a:lnSpc>
              <a:buFont typeface="Wingdings" panose="05000000000000000000" pitchFamily="2" charset="2"/>
              <a:buChar char="§"/>
            </a:pPr>
            <a:r>
              <a:rPr lang="en-US" sz="3000" dirty="0" err="1">
                <a:latin typeface="Baskerville Old Face" panose="02020602080505020303" pitchFamily="18" charset="0"/>
              </a:rPr>
              <a:t>Malvertising</a:t>
            </a:r>
            <a:endParaRPr lang="en-IN" sz="3000" dirty="0">
              <a:latin typeface="Baskerville Old Face" panose="02020602080505020303" pitchFamily="18" charset="0"/>
            </a:endParaRPr>
          </a:p>
          <a:p>
            <a:pPr marL="457200" indent="-457200">
              <a:lnSpc>
                <a:spcPct val="150000"/>
              </a:lnSpc>
              <a:buFont typeface="Wingdings" panose="05000000000000000000" pitchFamily="2" charset="2"/>
              <a:buChar char="§"/>
            </a:pPr>
            <a:r>
              <a:rPr lang="en-IN" sz="3000" dirty="0">
                <a:latin typeface="Baskerville Old Face" panose="02020602080505020303" pitchFamily="18" charset="0"/>
              </a:rPr>
              <a:t>Code </a:t>
            </a:r>
            <a:r>
              <a:rPr lang="en-IN" sz="3000" dirty="0" err="1">
                <a:latin typeface="Baskerville Old Face" panose="02020602080505020303" pitchFamily="18" charset="0"/>
              </a:rPr>
              <a:t>injection.etc</a:t>
            </a:r>
            <a:r>
              <a:rPr lang="en-IN" sz="3000" dirty="0">
                <a:latin typeface="Baskerville Old Face" panose="02020602080505020303" pitchFamily="18" charset="0"/>
              </a:rPr>
              <a:t>,</a:t>
            </a:r>
            <a:endParaRPr lang="en-US" sz="3000" dirty="0">
              <a:latin typeface="Baskerville Old Face" panose="02020602080505020303" pitchFamily="18" charset="0"/>
            </a:endParaRPr>
          </a:p>
        </p:txBody>
      </p:sp>
      <p:sp>
        <p:nvSpPr>
          <p:cNvPr id="7" name="Title 6">
            <a:extLst>
              <a:ext uri="{FF2B5EF4-FFF2-40B4-BE49-F238E27FC236}">
                <a16:creationId xmlns:a16="http://schemas.microsoft.com/office/drawing/2014/main" id="{265BD1B4-9804-4E3F-9F16-0263158D70D7}"/>
              </a:ext>
            </a:extLst>
          </p:cNvPr>
          <p:cNvSpPr>
            <a:spLocks noGrp="1"/>
          </p:cNvSpPr>
          <p:nvPr>
            <p:ph type="title"/>
          </p:nvPr>
        </p:nvSpPr>
        <p:spPr>
          <a:xfrm>
            <a:off x="838200" y="197812"/>
            <a:ext cx="10515600" cy="1325563"/>
          </a:xfrm>
        </p:spPr>
        <p:txBody>
          <a:bodyPr/>
          <a:lstStyle/>
          <a:p>
            <a:pPr algn="ctr"/>
            <a:r>
              <a:rPr lang="en-US" dirty="0">
                <a:solidFill>
                  <a:srgbClr val="00B050"/>
                </a:solidFill>
                <a:latin typeface="Bahnschrift SemiBold" panose="020B0502040204020203" pitchFamily="34" charset="0"/>
              </a:rPr>
              <a:t>TYPE OF MALWARE</a:t>
            </a:r>
            <a:endParaRPr lang="en-IN" dirty="0">
              <a:solidFill>
                <a:srgbClr val="00B050"/>
              </a:solidFill>
              <a:latin typeface="Bahnschrift SemiBold" panose="020B0502040204020203" pitchFamily="34" charset="0"/>
            </a:endParaRPr>
          </a:p>
        </p:txBody>
      </p:sp>
      <p:sp>
        <p:nvSpPr>
          <p:cNvPr id="5" name="Slide Number Placeholder 4">
            <a:extLst>
              <a:ext uri="{FF2B5EF4-FFF2-40B4-BE49-F238E27FC236}">
                <a16:creationId xmlns:a16="http://schemas.microsoft.com/office/drawing/2014/main" id="{9B2DAA06-985B-4DC8-B3FA-9246BD7CF666}"/>
              </a:ext>
            </a:extLst>
          </p:cNvPr>
          <p:cNvSpPr>
            <a:spLocks noGrp="1"/>
          </p:cNvSpPr>
          <p:nvPr>
            <p:ph type="sldNum" sz="quarter" idx="12"/>
          </p:nvPr>
        </p:nvSpPr>
        <p:spPr/>
        <p:txBody>
          <a:bodyPr/>
          <a:lstStyle/>
          <a:p>
            <a:fld id="{8F815C4F-338C-41AD-B619-7460D16CCE91}" type="slidenum">
              <a:rPr lang="en-IN" smtClean="0"/>
              <a:t>12</a:t>
            </a:fld>
            <a:endParaRPr lang="en-IN"/>
          </a:p>
        </p:txBody>
      </p:sp>
      <p:sp>
        <p:nvSpPr>
          <p:cNvPr id="8" name="Footer Placeholder 3">
            <a:extLst>
              <a:ext uri="{FF2B5EF4-FFF2-40B4-BE49-F238E27FC236}">
                <a16:creationId xmlns:a16="http://schemas.microsoft.com/office/drawing/2014/main" id="{A417981F-26FB-94E8-C134-65522F39DDAE}"/>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74062511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A9174-6ABA-1A4C-C662-22D3D44BD4C4}"/>
              </a:ext>
            </a:extLst>
          </p:cNvPr>
          <p:cNvSpPr>
            <a:spLocks noGrp="1"/>
          </p:cNvSpPr>
          <p:nvPr>
            <p:ph type="title"/>
          </p:nvPr>
        </p:nvSpPr>
        <p:spPr>
          <a:xfrm>
            <a:off x="563777" y="214498"/>
            <a:ext cx="10515600" cy="1325563"/>
          </a:xfrm>
        </p:spPr>
        <p:txBody>
          <a:bodyPr anchor="b"/>
          <a:lstStyle/>
          <a:p>
            <a:pPr algn="ctr"/>
            <a:r>
              <a:rPr lang="en-US"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MALWARE DETECTION TECHNIQUE</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0019212D-A210-342A-6FDB-C13C930756D2}"/>
              </a:ext>
            </a:extLst>
          </p:cNvPr>
          <p:cNvSpPr>
            <a:spLocks noGrp="1"/>
          </p:cNvSpPr>
          <p:nvPr>
            <p:ph sz="quarter" idx="13"/>
          </p:nvPr>
        </p:nvSpPr>
        <p:spPr>
          <a:xfrm>
            <a:off x="4010908" y="1924084"/>
            <a:ext cx="6647099" cy="3259855"/>
          </a:xfrm>
        </p:spPr>
        <p:txBody>
          <a:bodyPr>
            <a:noAutofit/>
          </a:bodyPr>
          <a:lstStyle/>
          <a:p>
            <a:pPr marL="514350" indent="-514350">
              <a:buFont typeface="+mj-lt"/>
              <a:buAutoNum type="arabicPeriod"/>
            </a:pPr>
            <a:r>
              <a:rPr lang="en-IN" sz="3000" i="0" dirty="0">
                <a:effectLst/>
                <a:latin typeface="Baskerville Old Face" panose="02020602080505020303" pitchFamily="18" charset="0"/>
              </a:rPr>
              <a:t>Signature-Based Detection</a:t>
            </a:r>
          </a:p>
          <a:p>
            <a:pPr marL="514350" indent="-514350">
              <a:buFont typeface="+mj-lt"/>
              <a:buAutoNum type="arabicPeriod"/>
            </a:pPr>
            <a:endParaRPr lang="en-IN" sz="3000" i="0" dirty="0">
              <a:effectLst/>
              <a:latin typeface="Baskerville Old Face" panose="02020602080505020303" pitchFamily="18" charset="0"/>
            </a:endParaRPr>
          </a:p>
          <a:p>
            <a:pPr marL="514350" indent="-514350">
              <a:buFont typeface="+mj-lt"/>
              <a:buAutoNum type="arabicPeriod"/>
            </a:pPr>
            <a:r>
              <a:rPr lang="en-IN" sz="3000" i="0" dirty="0" err="1">
                <a:effectLst/>
                <a:latin typeface="Baskerville Old Face" panose="02020602080505020303" pitchFamily="18" charset="0"/>
              </a:rPr>
              <a:t>Checksumming</a:t>
            </a:r>
            <a:endParaRPr lang="en-IN" sz="3000" i="0" dirty="0">
              <a:effectLst/>
              <a:latin typeface="Baskerville Old Face" panose="02020602080505020303" pitchFamily="18" charset="0"/>
            </a:endParaRPr>
          </a:p>
          <a:p>
            <a:pPr marL="514350" indent="-514350" algn="l">
              <a:buFont typeface="+mj-lt"/>
              <a:buAutoNum type="arabicPeriod"/>
            </a:pPr>
            <a:endParaRPr lang="en-IN" sz="3000" i="0" dirty="0">
              <a:effectLst/>
              <a:latin typeface="Baskerville Old Face" panose="02020602080505020303" pitchFamily="18" charset="0"/>
            </a:endParaRPr>
          </a:p>
          <a:p>
            <a:pPr marL="514350" indent="-514350" algn="l">
              <a:buFont typeface="+mj-lt"/>
              <a:buAutoNum type="arabicPeriod"/>
            </a:pPr>
            <a:r>
              <a:rPr lang="en-IN" sz="3000" i="0" dirty="0">
                <a:effectLst/>
                <a:latin typeface="Baskerville Old Face" panose="02020602080505020303" pitchFamily="18" charset="0"/>
              </a:rPr>
              <a:t>Application Allow listing</a:t>
            </a:r>
          </a:p>
        </p:txBody>
      </p:sp>
      <p:sp>
        <p:nvSpPr>
          <p:cNvPr id="5" name="Slide Number Placeholder 4">
            <a:extLst>
              <a:ext uri="{FF2B5EF4-FFF2-40B4-BE49-F238E27FC236}">
                <a16:creationId xmlns:a16="http://schemas.microsoft.com/office/drawing/2014/main" id="{BA4F4109-38A9-4F4B-9D92-FD3E10DF4223}"/>
              </a:ext>
            </a:extLst>
          </p:cNvPr>
          <p:cNvSpPr>
            <a:spLocks noGrp="1"/>
          </p:cNvSpPr>
          <p:nvPr>
            <p:ph type="sldNum" sz="quarter" idx="12"/>
          </p:nvPr>
        </p:nvSpPr>
        <p:spPr/>
        <p:txBody>
          <a:bodyPr/>
          <a:lstStyle/>
          <a:p>
            <a:fld id="{8F815C4F-338C-41AD-B619-7460D16CCE91}" type="slidenum">
              <a:rPr lang="en-IN" smtClean="0"/>
              <a:t>13</a:t>
            </a:fld>
            <a:endParaRPr lang="en-IN"/>
          </a:p>
        </p:txBody>
      </p:sp>
      <p:pic>
        <p:nvPicPr>
          <p:cNvPr id="7" name="Picture 6">
            <a:extLst>
              <a:ext uri="{FF2B5EF4-FFF2-40B4-BE49-F238E27FC236}">
                <a16:creationId xmlns:a16="http://schemas.microsoft.com/office/drawing/2014/main" id="{6F3F9936-A650-4E02-986E-6056C30A4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25" y="823561"/>
            <a:ext cx="5460902" cy="5460902"/>
          </a:xfrm>
          <a:prstGeom prst="rect">
            <a:avLst/>
          </a:prstGeom>
        </p:spPr>
      </p:pic>
      <p:sp>
        <p:nvSpPr>
          <p:cNvPr id="8" name="Footer Placeholder 3">
            <a:extLst>
              <a:ext uri="{FF2B5EF4-FFF2-40B4-BE49-F238E27FC236}">
                <a16:creationId xmlns:a16="http://schemas.microsoft.com/office/drawing/2014/main" id="{5398F7F7-7BD8-6B66-8283-12FB15751D0D}"/>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8891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B1AB-3F25-8428-BE14-991BAA282E62}"/>
              </a:ext>
            </a:extLst>
          </p:cNvPr>
          <p:cNvSpPr>
            <a:spLocks noGrp="1"/>
          </p:cNvSpPr>
          <p:nvPr>
            <p:ph type="title"/>
          </p:nvPr>
        </p:nvSpPr>
        <p:spPr>
          <a:xfrm>
            <a:off x="700290" y="447382"/>
            <a:ext cx="10515600" cy="1325563"/>
          </a:xfrm>
        </p:spPr>
        <p:txBody>
          <a:bodyPr anchor="t">
            <a:noAutofit/>
          </a:bodyPr>
          <a:lstStyle/>
          <a:p>
            <a:r>
              <a:rPr lang="en-US"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MACHINE LEARNING BASED MALWARE DETECTION</a:t>
            </a:r>
            <a:endParaRPr lang="en-IN" sz="4400"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3EBD3EED-BD13-5C6F-C776-04629F198F70}"/>
              </a:ext>
            </a:extLst>
          </p:cNvPr>
          <p:cNvSpPr>
            <a:spLocks noGrp="1"/>
          </p:cNvSpPr>
          <p:nvPr>
            <p:ph sz="quarter" idx="13"/>
          </p:nvPr>
        </p:nvSpPr>
        <p:spPr>
          <a:xfrm>
            <a:off x="4526282" y="2357717"/>
            <a:ext cx="7254240" cy="2142566"/>
          </a:xfrm>
        </p:spPr>
        <p:txBody>
          <a:bodyPr>
            <a:noAutofit/>
          </a:bodyPr>
          <a:lstStyle/>
          <a:p>
            <a:pPr marL="457200" indent="-457200">
              <a:lnSpc>
                <a:spcPct val="100000"/>
              </a:lnSpc>
              <a:spcAft>
                <a:spcPts val="1000"/>
              </a:spcAft>
              <a:buFont typeface="+mj-lt"/>
              <a:buAutoNum type="arabicPeriod"/>
            </a:pPr>
            <a:r>
              <a:rPr lang="en-IN" sz="3000" dirty="0">
                <a:latin typeface="Baskerville Old Face" panose="02020602080505020303" pitchFamily="18" charset="0"/>
              </a:rPr>
              <a:t>Exploring the malware dataset with Spyder IDE.</a:t>
            </a:r>
          </a:p>
          <a:p>
            <a:pPr marL="457200" indent="-457200">
              <a:lnSpc>
                <a:spcPct val="100000"/>
              </a:lnSpc>
              <a:spcAft>
                <a:spcPts val="1000"/>
              </a:spcAft>
              <a:buFont typeface="+mj-lt"/>
              <a:buAutoNum type="arabicPeriod"/>
            </a:pPr>
            <a:r>
              <a:rPr lang="en-IN" sz="3000" dirty="0">
                <a:latin typeface="Baskerville Old Face" panose="02020602080505020303" pitchFamily="18" charset="0"/>
              </a:rPr>
              <a:t>1,789 binaries (</a:t>
            </a:r>
            <a:r>
              <a:rPr lang="en-IN" sz="3000" dirty="0" err="1">
                <a:latin typeface="Baskerville Old Face" panose="02020602080505020303" pitchFamily="18" charset="0"/>
              </a:rPr>
              <a:t>Apk</a:t>
            </a:r>
            <a:r>
              <a:rPr lang="en-IN" sz="3000" dirty="0">
                <a:latin typeface="Baskerville Old Face" panose="02020602080505020303" pitchFamily="18" charset="0"/>
              </a:rPr>
              <a:t>) – legitimate.</a:t>
            </a:r>
          </a:p>
          <a:p>
            <a:pPr marL="457200" indent="-457200">
              <a:lnSpc>
                <a:spcPct val="100000"/>
              </a:lnSpc>
              <a:spcAft>
                <a:spcPts val="1000"/>
              </a:spcAft>
              <a:buFont typeface="+mj-lt"/>
              <a:buAutoNum type="arabicPeriod"/>
            </a:pPr>
            <a:r>
              <a:rPr lang="en-IN" sz="3000" dirty="0">
                <a:latin typeface="Baskerville Old Face" panose="02020602080505020303" pitchFamily="18" charset="0"/>
              </a:rPr>
              <a:t>1,865 malware files</a:t>
            </a:r>
          </a:p>
        </p:txBody>
      </p:sp>
      <p:sp>
        <p:nvSpPr>
          <p:cNvPr id="5" name="Slide Number Placeholder 4">
            <a:extLst>
              <a:ext uri="{FF2B5EF4-FFF2-40B4-BE49-F238E27FC236}">
                <a16:creationId xmlns:a16="http://schemas.microsoft.com/office/drawing/2014/main" id="{9D470DBE-B373-4233-B937-F20FF19B17E0}"/>
              </a:ext>
            </a:extLst>
          </p:cNvPr>
          <p:cNvSpPr>
            <a:spLocks noGrp="1"/>
          </p:cNvSpPr>
          <p:nvPr>
            <p:ph type="sldNum" sz="quarter" idx="12"/>
          </p:nvPr>
        </p:nvSpPr>
        <p:spPr/>
        <p:txBody>
          <a:bodyPr/>
          <a:lstStyle/>
          <a:p>
            <a:fld id="{8F815C4F-338C-41AD-B619-7460D16CCE91}" type="slidenum">
              <a:rPr lang="en-IN" smtClean="0"/>
              <a:t>14</a:t>
            </a:fld>
            <a:endParaRPr lang="en-IN"/>
          </a:p>
        </p:txBody>
      </p:sp>
      <p:pic>
        <p:nvPicPr>
          <p:cNvPr id="7" name="Picture 6">
            <a:extLst>
              <a:ext uri="{FF2B5EF4-FFF2-40B4-BE49-F238E27FC236}">
                <a16:creationId xmlns:a16="http://schemas.microsoft.com/office/drawing/2014/main" id="{33B620FB-B259-4258-A5C1-4ED162C69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31" y="1908668"/>
            <a:ext cx="3745669" cy="3999764"/>
          </a:xfrm>
          <a:prstGeom prst="rect">
            <a:avLst/>
          </a:prstGeom>
        </p:spPr>
      </p:pic>
      <p:sp>
        <p:nvSpPr>
          <p:cNvPr id="8" name="Footer Placeholder 3">
            <a:extLst>
              <a:ext uri="{FF2B5EF4-FFF2-40B4-BE49-F238E27FC236}">
                <a16:creationId xmlns:a16="http://schemas.microsoft.com/office/drawing/2014/main" id="{E8471F24-A243-3B7C-7418-6F2ED9989350}"/>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1131454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F04D36-BE38-D04F-9D94-23AB4C200A4F}"/>
              </a:ext>
            </a:extLst>
          </p:cNvPr>
          <p:cNvSpPr>
            <a:spLocks noGrp="1"/>
          </p:cNvSpPr>
          <p:nvPr>
            <p:ph type="sldNum" sz="quarter" idx="12"/>
          </p:nvPr>
        </p:nvSpPr>
        <p:spPr/>
        <p:txBody>
          <a:bodyPr/>
          <a:lstStyle/>
          <a:p>
            <a:fld id="{8F815C4F-338C-41AD-B619-7460D16CCE91}" type="slidenum">
              <a:rPr lang="en-IN" smtClean="0"/>
              <a:t>15</a:t>
            </a:fld>
            <a:endParaRPr lang="en-IN"/>
          </a:p>
        </p:txBody>
      </p:sp>
      <p:pic>
        <p:nvPicPr>
          <p:cNvPr id="7" name="Picture 6">
            <a:extLst>
              <a:ext uri="{FF2B5EF4-FFF2-40B4-BE49-F238E27FC236}">
                <a16:creationId xmlns:a16="http://schemas.microsoft.com/office/drawing/2014/main" id="{5C174E6C-EEC9-EE90-1872-6F110AA6D4AD}"/>
              </a:ext>
            </a:extLst>
          </p:cNvPr>
          <p:cNvPicPr>
            <a:picLocks noChangeAspect="1"/>
          </p:cNvPicPr>
          <p:nvPr/>
        </p:nvPicPr>
        <p:blipFill rotWithShape="1">
          <a:blip r:embed="rId2"/>
          <a:srcRect l="2664" t="2289" r="3814" b="4711"/>
          <a:stretch/>
        </p:blipFill>
        <p:spPr>
          <a:xfrm>
            <a:off x="3261273" y="1484027"/>
            <a:ext cx="5666282" cy="3552668"/>
          </a:xfrm>
          <a:prstGeom prst="rect">
            <a:avLst/>
          </a:prstGeom>
        </p:spPr>
      </p:pic>
      <p:sp>
        <p:nvSpPr>
          <p:cNvPr id="11" name="TextBox 10">
            <a:extLst>
              <a:ext uri="{FF2B5EF4-FFF2-40B4-BE49-F238E27FC236}">
                <a16:creationId xmlns:a16="http://schemas.microsoft.com/office/drawing/2014/main" id="{46BC1DF1-1A43-9296-5AD9-6CC2F545C2C2}"/>
              </a:ext>
            </a:extLst>
          </p:cNvPr>
          <p:cNvSpPr txBox="1"/>
          <p:nvPr/>
        </p:nvSpPr>
        <p:spPr>
          <a:xfrm>
            <a:off x="2941147" y="464695"/>
            <a:ext cx="6571030" cy="769441"/>
          </a:xfrm>
          <a:prstGeom prst="rect">
            <a:avLst/>
          </a:prstGeom>
          <a:noFill/>
        </p:spPr>
        <p:txBody>
          <a:bodyPr wrap="none" rtlCol="0">
            <a:spAutoFit/>
          </a:bodyPr>
          <a:lstStyle/>
          <a:p>
            <a:r>
              <a:rPr lang="en-IN" sz="4400" dirty="0">
                <a:solidFill>
                  <a:srgbClr val="00B050"/>
                </a:solidFill>
                <a:latin typeface="Bahnschrift SemiBold" panose="020B0502040204020203" pitchFamily="34" charset="0"/>
              </a:rPr>
              <a:t>COMBINING A RAW DATA</a:t>
            </a:r>
          </a:p>
        </p:txBody>
      </p:sp>
      <p:sp>
        <p:nvSpPr>
          <p:cNvPr id="12" name="TextBox 11">
            <a:extLst>
              <a:ext uri="{FF2B5EF4-FFF2-40B4-BE49-F238E27FC236}">
                <a16:creationId xmlns:a16="http://schemas.microsoft.com/office/drawing/2014/main" id="{A4B90FEF-5249-6F58-7CE9-4DAECD770272}"/>
              </a:ext>
            </a:extLst>
          </p:cNvPr>
          <p:cNvSpPr txBox="1"/>
          <p:nvPr/>
        </p:nvSpPr>
        <p:spPr>
          <a:xfrm>
            <a:off x="1774700" y="5188691"/>
            <a:ext cx="8718416" cy="1015663"/>
          </a:xfrm>
          <a:prstGeom prst="rect">
            <a:avLst/>
          </a:prstGeom>
          <a:noFill/>
        </p:spPr>
        <p:txBody>
          <a:bodyPr wrap="square" rtlCol="0">
            <a:spAutoFit/>
          </a:bodyPr>
          <a:lstStyle/>
          <a:p>
            <a:pPr algn="just"/>
            <a:r>
              <a:rPr lang="en-US" sz="3000" dirty="0">
                <a:latin typeface="Baskerville Old Face" panose="02020602080505020303" pitchFamily="18" charset="0"/>
              </a:rPr>
              <a:t>We gathered the </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benign</a:t>
            </a:r>
            <a:r>
              <a:rPr lang="en-US" sz="3000" dirty="0">
                <a:latin typeface="Baskerville Old Face" panose="02020602080505020303" pitchFamily="18" charset="0"/>
              </a:rPr>
              <a:t> and malware datasets and combined them, in the Spyder IDE.</a:t>
            </a:r>
          </a:p>
        </p:txBody>
      </p:sp>
      <p:sp>
        <p:nvSpPr>
          <p:cNvPr id="13" name="Footer Placeholder 3">
            <a:extLst>
              <a:ext uri="{FF2B5EF4-FFF2-40B4-BE49-F238E27FC236}">
                <a16:creationId xmlns:a16="http://schemas.microsoft.com/office/drawing/2014/main" id="{C252CA68-18B0-A6DE-33A8-BEDED2DE8713}"/>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6718489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5844-9987-4A60-85C5-6CF14E165DFC}"/>
              </a:ext>
            </a:extLst>
          </p:cNvPr>
          <p:cNvSpPr>
            <a:spLocks noGrp="1"/>
          </p:cNvSpPr>
          <p:nvPr>
            <p:ph type="title"/>
          </p:nvPr>
        </p:nvSpPr>
        <p:spPr>
          <a:xfrm>
            <a:off x="838200" y="270497"/>
            <a:ext cx="10515600" cy="1325563"/>
          </a:xfrm>
        </p:spPr>
        <p:txBody>
          <a:bodyPr/>
          <a:lstStyle/>
          <a:p>
            <a:pPr algn="ctr"/>
            <a:r>
              <a:rPr lang="en-IN" dirty="0">
                <a:solidFill>
                  <a:srgbClr val="00B050"/>
                </a:solidFill>
                <a:latin typeface="Bahnschrift SemiBold" panose="020B0502040204020203" pitchFamily="34" charset="0"/>
              </a:rPr>
              <a:t>PHASE SEQUENCE</a:t>
            </a:r>
          </a:p>
        </p:txBody>
      </p:sp>
      <p:pic>
        <p:nvPicPr>
          <p:cNvPr id="5" name="Content Placeholder 4">
            <a:extLst>
              <a:ext uri="{FF2B5EF4-FFF2-40B4-BE49-F238E27FC236}">
                <a16:creationId xmlns:a16="http://schemas.microsoft.com/office/drawing/2014/main" id="{EA47DF6E-80A1-4FDC-A1C9-4014189ECDD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68870" y="1351879"/>
            <a:ext cx="4897489" cy="4429943"/>
          </a:xfrm>
        </p:spPr>
      </p:pic>
      <p:sp>
        <p:nvSpPr>
          <p:cNvPr id="3" name="TextBox 2">
            <a:extLst>
              <a:ext uri="{FF2B5EF4-FFF2-40B4-BE49-F238E27FC236}">
                <a16:creationId xmlns:a16="http://schemas.microsoft.com/office/drawing/2014/main" id="{6018F8F4-DC6F-49A5-B1A3-F01100EFE262}"/>
              </a:ext>
            </a:extLst>
          </p:cNvPr>
          <p:cNvSpPr txBox="1"/>
          <p:nvPr/>
        </p:nvSpPr>
        <p:spPr>
          <a:xfrm>
            <a:off x="5997029" y="1351879"/>
            <a:ext cx="5974577" cy="4585871"/>
          </a:xfrm>
          <a:prstGeom prst="rect">
            <a:avLst/>
          </a:prstGeom>
          <a:noFill/>
        </p:spPr>
        <p:txBody>
          <a:bodyPr wrap="square" rtlCol="0">
            <a:spAutoFit/>
          </a:bodyPr>
          <a:lstStyle/>
          <a:p>
            <a:pPr algn="just"/>
            <a:r>
              <a:rPr lang="en-US" sz="3000" dirty="0">
                <a:latin typeface="Baskerville Old Face" panose="02020602080505020303" pitchFamily="18" charset="0"/>
              </a:rPr>
              <a:t>The machine learning-based malware detection process mainly includes two stages: training and detection. </a:t>
            </a:r>
          </a:p>
          <a:p>
            <a:pPr algn="just"/>
            <a:endParaRPr lang="en-US" sz="1050" dirty="0">
              <a:latin typeface="Baskerville Old Face" panose="02020602080505020303" pitchFamily="18" charset="0"/>
            </a:endParaRPr>
          </a:p>
          <a:p>
            <a:pPr marL="342900" indent="-342900" algn="just">
              <a:buFont typeface="Wingdings" panose="05000000000000000000" pitchFamily="2" charset="2"/>
              <a:buChar char="q"/>
            </a:pPr>
            <a:r>
              <a:rPr lang="en-US" sz="2400" dirty="0">
                <a:latin typeface="Baskerville Old Face" panose="02020602080505020303" pitchFamily="18" charset="0"/>
              </a:rPr>
              <a:t>In the former stage, the analysts usually extract features from the samples set and then employ the features to train the automatic classiﬁer.</a:t>
            </a:r>
          </a:p>
          <a:p>
            <a:pPr marL="342900" indent="-342900" algn="just">
              <a:buFont typeface="Wingdings" panose="05000000000000000000" pitchFamily="2" charset="2"/>
              <a:buChar char="q"/>
            </a:pPr>
            <a:r>
              <a:rPr lang="en-US" sz="2400" dirty="0">
                <a:latin typeface="Baskerville Old Face" panose="02020602080505020303" pitchFamily="18" charset="0"/>
              </a:rPr>
              <a:t>In the latter stage, the features will ﬁrst be extracted from the samples to be detected, and then input into the trained classiﬁer to obtain a decision result.</a:t>
            </a:r>
            <a:endParaRPr lang="en-IN" sz="2400" dirty="0">
              <a:latin typeface="Baskerville Old Face" panose="02020602080505020303" pitchFamily="18" charset="0"/>
            </a:endParaRPr>
          </a:p>
        </p:txBody>
      </p:sp>
      <p:sp>
        <p:nvSpPr>
          <p:cNvPr id="6" name="Slide Number Placeholder 5">
            <a:extLst>
              <a:ext uri="{FF2B5EF4-FFF2-40B4-BE49-F238E27FC236}">
                <a16:creationId xmlns:a16="http://schemas.microsoft.com/office/drawing/2014/main" id="{511FA05E-ADA9-4040-8381-6EA520521B4E}"/>
              </a:ext>
            </a:extLst>
          </p:cNvPr>
          <p:cNvSpPr>
            <a:spLocks noGrp="1"/>
          </p:cNvSpPr>
          <p:nvPr>
            <p:ph type="sldNum" sz="quarter" idx="12"/>
          </p:nvPr>
        </p:nvSpPr>
        <p:spPr/>
        <p:txBody>
          <a:bodyPr/>
          <a:lstStyle/>
          <a:p>
            <a:fld id="{8F815C4F-338C-41AD-B619-7460D16CCE91}" type="slidenum">
              <a:rPr lang="en-IN" smtClean="0"/>
              <a:t>16</a:t>
            </a:fld>
            <a:endParaRPr lang="en-IN"/>
          </a:p>
        </p:txBody>
      </p:sp>
      <p:sp>
        <p:nvSpPr>
          <p:cNvPr id="7" name="Footer Placeholder 3">
            <a:extLst>
              <a:ext uri="{FF2B5EF4-FFF2-40B4-BE49-F238E27FC236}">
                <a16:creationId xmlns:a16="http://schemas.microsoft.com/office/drawing/2014/main" id="{D5931E90-CF71-9EC9-6F04-05F2CAFDBCE4}"/>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57464359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CAB6-885A-4172-81B1-84B8654F1D47}"/>
              </a:ext>
            </a:extLst>
          </p:cNvPr>
          <p:cNvSpPr>
            <a:spLocks noGrp="1"/>
          </p:cNvSpPr>
          <p:nvPr>
            <p:ph type="title"/>
          </p:nvPr>
        </p:nvSpPr>
        <p:spPr>
          <a:xfrm>
            <a:off x="4712677" y="877079"/>
            <a:ext cx="7159533" cy="5497200"/>
          </a:xfrm>
        </p:spPr>
        <p:txBody>
          <a:bodyPr>
            <a:noAutofit/>
          </a:bodyPr>
          <a:lstStyle/>
          <a:p>
            <a:pPr algn="just"/>
            <a:r>
              <a:rPr lang="en-US" sz="2400" dirty="0">
                <a:latin typeface="Baskerville Old Face" panose="02020602080505020303" pitchFamily="18" charset="0"/>
              </a:rPr>
              <a:t>-The first part of our system contains feature preparation, DL model training, model </a:t>
            </a:r>
            <a:r>
              <a:rPr lang="en-US" sz="2400" dirty="0" err="1">
                <a:latin typeface="Baskerville Old Face" panose="02020602080505020303" pitchFamily="18" charset="0"/>
              </a:rPr>
              <a:t>igration</a:t>
            </a:r>
            <a:r>
              <a:rPr lang="en-US" sz="2400" dirty="0">
                <a:latin typeface="Baskerville Old Face" panose="02020602080505020303" pitchFamily="18" charset="0"/>
              </a:rPr>
              <a:t> and quantization. </a:t>
            </a:r>
            <a:br>
              <a:rPr lang="en-US" sz="2400" dirty="0">
                <a:latin typeface="Baskerville Old Face" panose="02020602080505020303" pitchFamily="18" charset="0"/>
              </a:rPr>
            </a:br>
            <a:br>
              <a:rPr lang="en-US" sz="2400" dirty="0">
                <a:latin typeface="Baskerville Old Face" panose="02020602080505020303" pitchFamily="18" charset="0"/>
              </a:rPr>
            </a:br>
            <a:r>
              <a:rPr lang="en-US" sz="2400" dirty="0">
                <a:latin typeface="Baskerville Old Face" panose="02020602080505020303" pitchFamily="18" charset="0"/>
              </a:rPr>
              <a:t>-The second part is the deployment phase on	  mobile devices by using the migrated/quantized models. </a:t>
            </a:r>
            <a:br>
              <a:rPr lang="en-US" sz="2400" dirty="0">
                <a:latin typeface="Baskerville Old Face" panose="02020602080505020303" pitchFamily="18" charset="0"/>
              </a:rPr>
            </a:br>
            <a:br>
              <a:rPr lang="en-US" sz="2400" dirty="0">
                <a:latin typeface="Baskerville Old Face" panose="02020602080505020303" pitchFamily="18" charset="0"/>
              </a:rPr>
            </a:br>
            <a:r>
              <a:rPr lang="en-US" sz="2400" dirty="0">
                <a:latin typeface="Baskerville Old Face" panose="02020602080505020303" pitchFamily="18" charset="0"/>
              </a:rPr>
              <a:t>-We involved multiple features (i.e., manifest properties,  API calls, and opcode sequences) extracted from decompiled apps. 						                        </a:t>
            </a:r>
            <a:br>
              <a:rPr lang="en-US" sz="2400" dirty="0">
                <a:latin typeface="Baskerville Old Face" panose="02020602080505020303" pitchFamily="18" charset="0"/>
              </a:rPr>
            </a:br>
            <a:r>
              <a:rPr lang="en-US" sz="2400" dirty="0">
                <a:latin typeface="Baskerville Old Face" panose="02020602080505020303" pitchFamily="18" charset="0"/>
              </a:rPr>
              <a:t>-Instead of decompiling APK into source code, like </a:t>
            </a:r>
            <a:r>
              <a:rPr lang="en-US" sz="2400" dirty="0" err="1">
                <a:latin typeface="Baskerville Old Face" panose="02020602080505020303" pitchFamily="18" charset="0"/>
              </a:rPr>
              <a:t>smali</a:t>
            </a:r>
            <a:r>
              <a:rPr lang="en-US" sz="2400" dirty="0">
                <a:latin typeface="Baskerville Old Face" panose="02020602080505020303" pitchFamily="18" charset="0"/>
              </a:rPr>
              <a:t> code, we extract and vectorize the manifest properties and API calls from binary code directly (step 1 ).</a:t>
            </a:r>
            <a:endParaRPr lang="en-IN" sz="2400" dirty="0">
              <a:latin typeface="Baskerville Old Face" panose="02020602080505020303" pitchFamily="18" charset="0"/>
            </a:endParaRPr>
          </a:p>
        </p:txBody>
      </p:sp>
      <p:pic>
        <p:nvPicPr>
          <p:cNvPr id="5" name="Content Placeholder 4">
            <a:extLst>
              <a:ext uri="{FF2B5EF4-FFF2-40B4-BE49-F238E27FC236}">
                <a16:creationId xmlns:a16="http://schemas.microsoft.com/office/drawing/2014/main" id="{CA365821-68B4-4D95-81A5-F7297B6ED9E5}"/>
              </a:ext>
            </a:extLst>
          </p:cNvPr>
          <p:cNvPicPr>
            <a:picLocks noGrp="1" noChangeAspect="1"/>
          </p:cNvPicPr>
          <p:nvPr>
            <p:ph sz="quarter" idx="13"/>
          </p:nvPr>
        </p:nvPicPr>
        <p:blipFill rotWithShape="1">
          <a:blip r:embed="rId2"/>
          <a:srcRect l="7290" r="54819"/>
          <a:stretch/>
        </p:blipFill>
        <p:spPr>
          <a:xfrm>
            <a:off x="871324" y="1216307"/>
            <a:ext cx="3574653" cy="4782887"/>
          </a:xfrm>
        </p:spPr>
      </p:pic>
      <p:sp>
        <p:nvSpPr>
          <p:cNvPr id="6" name="TextBox 5">
            <a:extLst>
              <a:ext uri="{FF2B5EF4-FFF2-40B4-BE49-F238E27FC236}">
                <a16:creationId xmlns:a16="http://schemas.microsoft.com/office/drawing/2014/main" id="{A401E773-5EDE-491F-AFB4-634A69046542}"/>
              </a:ext>
            </a:extLst>
          </p:cNvPr>
          <p:cNvSpPr txBox="1"/>
          <p:nvPr/>
        </p:nvSpPr>
        <p:spPr>
          <a:xfrm>
            <a:off x="4071246" y="268288"/>
            <a:ext cx="4049507" cy="769441"/>
          </a:xfrm>
          <a:prstGeom prst="rect">
            <a:avLst/>
          </a:prstGeom>
          <a:noFill/>
        </p:spPr>
        <p:txBody>
          <a:bodyPr wrap="none" rtlCol="0">
            <a:spAutoFit/>
          </a:bodyPr>
          <a:lstStyle/>
          <a:p>
            <a:pPr algn="ctr"/>
            <a:r>
              <a:rPr lang="en-US" sz="4400" dirty="0">
                <a:solidFill>
                  <a:srgbClr val="00B050"/>
                </a:solidFill>
                <a:latin typeface="Bahnschrift SemiBold" panose="020B0502040204020203" pitchFamily="34" charset="0"/>
              </a:rPr>
              <a:t>METHODOLOGY</a:t>
            </a:r>
          </a:p>
        </p:txBody>
      </p:sp>
      <p:sp>
        <p:nvSpPr>
          <p:cNvPr id="4" name="Slide Number Placeholder 3">
            <a:extLst>
              <a:ext uri="{FF2B5EF4-FFF2-40B4-BE49-F238E27FC236}">
                <a16:creationId xmlns:a16="http://schemas.microsoft.com/office/drawing/2014/main" id="{C3E40430-AEF7-4B11-B2A1-8DA5E35BF15D}"/>
              </a:ext>
            </a:extLst>
          </p:cNvPr>
          <p:cNvSpPr>
            <a:spLocks noGrp="1"/>
          </p:cNvSpPr>
          <p:nvPr>
            <p:ph type="sldNum" sz="quarter" idx="12"/>
          </p:nvPr>
        </p:nvSpPr>
        <p:spPr/>
        <p:txBody>
          <a:bodyPr/>
          <a:lstStyle/>
          <a:p>
            <a:fld id="{8F815C4F-338C-41AD-B619-7460D16CCE91}" type="slidenum">
              <a:rPr lang="en-IN" smtClean="0"/>
              <a:t>17</a:t>
            </a:fld>
            <a:endParaRPr lang="en-IN"/>
          </a:p>
        </p:txBody>
      </p:sp>
      <p:sp>
        <p:nvSpPr>
          <p:cNvPr id="7" name="Footer Placeholder 3">
            <a:extLst>
              <a:ext uri="{FF2B5EF4-FFF2-40B4-BE49-F238E27FC236}">
                <a16:creationId xmlns:a16="http://schemas.microsoft.com/office/drawing/2014/main" id="{CDA60C9B-4BD7-837A-6857-870A298228AF}"/>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55103177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ED1F-2A24-40F9-864B-E41433755F08}"/>
              </a:ext>
            </a:extLst>
          </p:cNvPr>
          <p:cNvSpPr>
            <a:spLocks noGrp="1"/>
          </p:cNvSpPr>
          <p:nvPr>
            <p:ph type="title"/>
          </p:nvPr>
        </p:nvSpPr>
        <p:spPr>
          <a:xfrm>
            <a:off x="4427725" y="1318018"/>
            <a:ext cx="6575055" cy="4221964"/>
          </a:xfrm>
        </p:spPr>
        <p:txBody>
          <a:bodyPr>
            <a:noAutofit/>
          </a:bodyPr>
          <a:lstStyle/>
          <a:p>
            <a:pPr algn="just"/>
            <a:r>
              <a:rPr lang="en-US" sz="3000" dirty="0">
                <a:latin typeface="Baskerville Old Face" panose="02020602080505020303" pitchFamily="18" charset="0"/>
              </a:rPr>
              <a:t>-We combine a performance-based feature selection mechanism and behavior-based feature updating method to generate the feature dictionary (step 2 ). </a:t>
            </a:r>
            <a:br>
              <a:rPr lang="en-US" sz="3000" dirty="0">
                <a:latin typeface="Baskerville Old Face" panose="02020602080505020303" pitchFamily="18" charset="0"/>
              </a:rPr>
            </a:br>
            <a:br>
              <a:rPr lang="en-US" sz="3000" dirty="0">
                <a:latin typeface="Baskerville Old Face" panose="02020602080505020303" pitchFamily="18" charset="0"/>
              </a:rPr>
            </a:br>
            <a:r>
              <a:rPr lang="en-US" sz="3000" dirty="0">
                <a:latin typeface="Baskerville Old Face" panose="02020602080505020303" pitchFamily="18" charset="0"/>
              </a:rPr>
              <a:t>-With the customized deep neural networks and extracted feature vectors (steps 3 and 4 )					</a:t>
            </a:r>
            <a:br>
              <a:rPr lang="en-US" sz="3000" dirty="0">
                <a:latin typeface="Baskerville Old Face" panose="02020602080505020303" pitchFamily="18" charset="0"/>
              </a:rPr>
            </a:br>
            <a:r>
              <a:rPr lang="en-US" sz="3000" dirty="0">
                <a:latin typeface="Baskerville Old Face" panose="02020602080505020303" pitchFamily="18" charset="0"/>
              </a:rPr>
              <a:t>-The first part allows to provide a trained DL model and a feature dictionary for the second part (step 5 ). </a:t>
            </a:r>
            <a:endParaRPr lang="en-IN" sz="3000" dirty="0"/>
          </a:p>
        </p:txBody>
      </p:sp>
      <p:pic>
        <p:nvPicPr>
          <p:cNvPr id="4" name="Content Placeholder 4">
            <a:extLst>
              <a:ext uri="{FF2B5EF4-FFF2-40B4-BE49-F238E27FC236}">
                <a16:creationId xmlns:a16="http://schemas.microsoft.com/office/drawing/2014/main" id="{E6814065-C695-484D-B463-84F5DF637BE3}"/>
              </a:ext>
            </a:extLst>
          </p:cNvPr>
          <p:cNvPicPr>
            <a:picLocks noGrp="1" noChangeAspect="1"/>
          </p:cNvPicPr>
          <p:nvPr>
            <p:ph sz="quarter" idx="13"/>
          </p:nvPr>
        </p:nvPicPr>
        <p:blipFill rotWithShape="1">
          <a:blip r:embed="rId2"/>
          <a:srcRect l="47331" t="12270" r="33141" b="-980"/>
          <a:stretch/>
        </p:blipFill>
        <p:spPr>
          <a:xfrm>
            <a:off x="886934" y="985711"/>
            <a:ext cx="3235569" cy="5111659"/>
          </a:xfrm>
        </p:spPr>
      </p:pic>
      <p:sp>
        <p:nvSpPr>
          <p:cNvPr id="5" name="Slide Number Placeholder 4">
            <a:extLst>
              <a:ext uri="{FF2B5EF4-FFF2-40B4-BE49-F238E27FC236}">
                <a16:creationId xmlns:a16="http://schemas.microsoft.com/office/drawing/2014/main" id="{1187938C-2CBA-4E93-B5CF-7C53B08970FF}"/>
              </a:ext>
            </a:extLst>
          </p:cNvPr>
          <p:cNvSpPr>
            <a:spLocks noGrp="1"/>
          </p:cNvSpPr>
          <p:nvPr>
            <p:ph type="sldNum" sz="quarter" idx="12"/>
          </p:nvPr>
        </p:nvSpPr>
        <p:spPr/>
        <p:txBody>
          <a:bodyPr/>
          <a:lstStyle/>
          <a:p>
            <a:fld id="{8F815C4F-338C-41AD-B619-7460D16CCE91}" type="slidenum">
              <a:rPr lang="en-IN" smtClean="0"/>
              <a:t>18</a:t>
            </a:fld>
            <a:endParaRPr lang="en-IN"/>
          </a:p>
        </p:txBody>
      </p:sp>
      <p:sp>
        <p:nvSpPr>
          <p:cNvPr id="6" name="Footer Placeholder 3">
            <a:extLst>
              <a:ext uri="{FF2B5EF4-FFF2-40B4-BE49-F238E27FC236}">
                <a16:creationId xmlns:a16="http://schemas.microsoft.com/office/drawing/2014/main" id="{52CB6EEA-05CD-7E66-B652-4217E0B6BA84}"/>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3171837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2AC0-420A-45F8-B818-672A85F0ECED}"/>
              </a:ext>
            </a:extLst>
          </p:cNvPr>
          <p:cNvSpPr>
            <a:spLocks noGrp="1"/>
          </p:cNvSpPr>
          <p:nvPr>
            <p:ph type="title"/>
          </p:nvPr>
        </p:nvSpPr>
        <p:spPr>
          <a:xfrm>
            <a:off x="5313513" y="1412317"/>
            <a:ext cx="6408796" cy="4033363"/>
          </a:xfrm>
        </p:spPr>
        <p:txBody>
          <a:bodyPr>
            <a:noAutofit/>
          </a:bodyPr>
          <a:lstStyle/>
          <a:p>
            <a:pPr algn="just"/>
            <a:r>
              <a:rPr lang="en-US" sz="3000" dirty="0">
                <a:latin typeface="Baskerville Old Face" panose="02020602080505020303" pitchFamily="18" charset="0"/>
              </a:rPr>
              <a:t>-To make the model adaptive to mobile devices, we then migrate the pre-built DL model to a TensorFlow Lite model. </a:t>
            </a:r>
            <a:br>
              <a:rPr lang="en-US" sz="3000" dirty="0">
                <a:latin typeface="Baskerville Old Face" panose="02020602080505020303" pitchFamily="18" charset="0"/>
              </a:rPr>
            </a:br>
            <a:br>
              <a:rPr lang="en-US" sz="3000" dirty="0">
                <a:latin typeface="Baskerville Old Face" panose="02020602080505020303" pitchFamily="18" charset="0"/>
              </a:rPr>
            </a:br>
            <a:r>
              <a:rPr lang="en-US" sz="3000" dirty="0">
                <a:latin typeface="Baskerville Old Face" panose="02020602080505020303" pitchFamily="18" charset="0"/>
              </a:rPr>
              <a:t>-Also, a quantization phase, which is a general technique to reduce model size while also providing lower latency with little degradation in accuracy, is presented as a performance optimization for the mobile devices (step 6 ). </a:t>
            </a:r>
            <a:endParaRPr lang="en-IN" sz="3000" dirty="0"/>
          </a:p>
        </p:txBody>
      </p:sp>
      <p:pic>
        <p:nvPicPr>
          <p:cNvPr id="4" name="Content Placeholder 4">
            <a:extLst>
              <a:ext uri="{FF2B5EF4-FFF2-40B4-BE49-F238E27FC236}">
                <a16:creationId xmlns:a16="http://schemas.microsoft.com/office/drawing/2014/main" id="{91959924-1F57-4957-B43D-8439D909EFA0}"/>
              </a:ext>
            </a:extLst>
          </p:cNvPr>
          <p:cNvPicPr>
            <a:picLocks noGrp="1" noChangeAspect="1"/>
          </p:cNvPicPr>
          <p:nvPr>
            <p:ph sz="quarter" idx="13"/>
          </p:nvPr>
        </p:nvPicPr>
        <p:blipFill rotWithShape="1">
          <a:blip r:embed="rId2"/>
          <a:srcRect l="68325" t="10810" r="4641" b="480"/>
          <a:stretch/>
        </p:blipFill>
        <p:spPr>
          <a:xfrm>
            <a:off x="838200" y="835848"/>
            <a:ext cx="4218847" cy="5186303"/>
          </a:xfrm>
        </p:spPr>
      </p:pic>
      <p:sp>
        <p:nvSpPr>
          <p:cNvPr id="5" name="Slide Number Placeholder 4">
            <a:extLst>
              <a:ext uri="{FF2B5EF4-FFF2-40B4-BE49-F238E27FC236}">
                <a16:creationId xmlns:a16="http://schemas.microsoft.com/office/drawing/2014/main" id="{6A1B310B-BDE8-4D98-B9F6-F76E373693D2}"/>
              </a:ext>
            </a:extLst>
          </p:cNvPr>
          <p:cNvSpPr>
            <a:spLocks noGrp="1"/>
          </p:cNvSpPr>
          <p:nvPr>
            <p:ph type="sldNum" sz="quarter" idx="12"/>
          </p:nvPr>
        </p:nvSpPr>
        <p:spPr/>
        <p:txBody>
          <a:bodyPr/>
          <a:lstStyle/>
          <a:p>
            <a:fld id="{8F815C4F-338C-41AD-B619-7460D16CCE91}" type="slidenum">
              <a:rPr lang="en-IN" smtClean="0"/>
              <a:t>19</a:t>
            </a:fld>
            <a:endParaRPr lang="en-IN"/>
          </a:p>
        </p:txBody>
      </p:sp>
      <p:sp>
        <p:nvSpPr>
          <p:cNvPr id="6" name="Footer Placeholder 3">
            <a:extLst>
              <a:ext uri="{FF2B5EF4-FFF2-40B4-BE49-F238E27FC236}">
                <a16:creationId xmlns:a16="http://schemas.microsoft.com/office/drawing/2014/main" id="{336A2571-7DB2-47EC-F77A-35A22BA237AB}"/>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30806314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DCA02-9FCC-287B-2197-135ABD244EFB}"/>
              </a:ext>
            </a:extLst>
          </p:cNvPr>
          <p:cNvSpPr>
            <a:spLocks noGrp="1"/>
          </p:cNvSpPr>
          <p:nvPr>
            <p:ph type="title"/>
          </p:nvPr>
        </p:nvSpPr>
        <p:spPr>
          <a:xfrm>
            <a:off x="1046284" y="136525"/>
            <a:ext cx="9905998" cy="1667482"/>
          </a:xfrm>
        </p:spPr>
        <p:txBody>
          <a:bodyPr/>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ABSTRACT</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22DCBDAC-905B-F11D-DD4B-720B29E4FB73}"/>
              </a:ext>
            </a:extLst>
          </p:cNvPr>
          <p:cNvSpPr>
            <a:spLocks noGrp="1"/>
          </p:cNvSpPr>
          <p:nvPr>
            <p:ph sz="quarter" idx="13"/>
          </p:nvPr>
        </p:nvSpPr>
        <p:spPr>
          <a:xfrm>
            <a:off x="1143000" y="1791259"/>
            <a:ext cx="9905999" cy="4452256"/>
          </a:xfrm>
        </p:spPr>
        <p:txBody>
          <a:bodyPr>
            <a:noAutofit/>
          </a:bodyPr>
          <a:lstStyle/>
          <a:p>
            <a:pPr marL="0" indent="0" algn="just">
              <a:buNone/>
            </a:pP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Android has become the most popular smartphone operating system, which has resulted in significant increase in the number of </a:t>
            </a:r>
            <a:r>
              <a:rPr lang="en-US" sz="3000" dirty="0" err="1">
                <a:effectLst/>
                <a:latin typeface="Baskerville Old Face" panose="02020602080505020303" pitchFamily="18" charset="0"/>
                <a:ea typeface="Times New Roman" panose="02020603050405020304" pitchFamily="18" charset="0"/>
                <a:cs typeface="Times New Roman" panose="02020603050405020304" pitchFamily="18" charset="0"/>
              </a:rPr>
              <a:t>malwares.</a:t>
            </a:r>
            <a:r>
              <a:rPr lang="en-US" sz="3000" dirty="0" err="1">
                <a:latin typeface="Baskerville Old Face" panose="02020602080505020303" pitchFamily="18" charset="0"/>
                <a:ea typeface="Times New Roman" panose="02020603050405020304" pitchFamily="18" charset="0"/>
                <a:cs typeface="Times New Roman" panose="02020603050405020304" pitchFamily="18" charset="0"/>
              </a:rPr>
              <a:t>T</a:t>
            </a:r>
            <a:r>
              <a:rPr lang="en-US" sz="3000" dirty="0" err="1">
                <a:effectLst/>
                <a:latin typeface="Baskerville Old Face" panose="02020602080505020303" pitchFamily="18" charset="0"/>
                <a:ea typeface="Times New Roman" panose="02020603050405020304" pitchFamily="18" charset="0"/>
                <a:cs typeface="Times New Roman" panose="02020603050405020304" pitchFamily="18" charset="0"/>
              </a:rPr>
              <a:t>here</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 are plenty of anti-malware </a:t>
            </a:r>
            <a:r>
              <a:rPr lang="en-US" sz="3000" dirty="0" err="1">
                <a:effectLst/>
                <a:latin typeface="Baskerville Old Face" panose="02020602080505020303" pitchFamily="18" charset="0"/>
                <a:ea typeface="Times New Roman" panose="02020603050405020304" pitchFamily="18" charset="0"/>
                <a:cs typeface="Times New Roman" panose="02020603050405020304" pitchFamily="18" charset="0"/>
              </a:rPr>
              <a:t>programmes</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 which are designed to efficiently protect the user’s sensitive data in mobile systems from such </a:t>
            </a:r>
            <a:r>
              <a:rPr lang="en-US" sz="3000" dirty="0" err="1">
                <a:effectLst/>
                <a:latin typeface="Baskerville Old Face" panose="02020602080505020303" pitchFamily="18" charset="0"/>
                <a:ea typeface="Times New Roman" panose="02020603050405020304" pitchFamily="18" charset="0"/>
                <a:cs typeface="Times New Roman" panose="02020603050405020304" pitchFamily="18" charset="0"/>
              </a:rPr>
              <a:t>attacks.We</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 have examined the different Android malware and their methods based on deep learning that</a:t>
            </a:r>
            <a:r>
              <a:rPr lang="en-US" sz="3000" dirty="0">
                <a:latin typeface="Baskerville Old Face" panose="02020602080505020303" pitchFamily="18" charset="0"/>
                <a:ea typeface="Times New Roman" panose="02020603050405020304" pitchFamily="18" charset="0"/>
                <a:cs typeface="Times New Roman" panose="02020603050405020304" pitchFamily="18" charset="0"/>
              </a:rPr>
              <a:t> </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can automatically identify whether an android application is malware infected or not without installation. </a:t>
            </a:r>
          </a:p>
        </p:txBody>
      </p:sp>
      <p:pic>
        <p:nvPicPr>
          <p:cNvPr id="7" name="Picture 6">
            <a:extLst>
              <a:ext uri="{FF2B5EF4-FFF2-40B4-BE49-F238E27FC236}">
                <a16:creationId xmlns:a16="http://schemas.microsoft.com/office/drawing/2014/main" id="{2D786B20-C14E-4856-B981-9FDE64DB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15" y="4538783"/>
            <a:ext cx="3409464" cy="3409464"/>
          </a:xfrm>
          <a:prstGeom prst="rect">
            <a:avLst/>
          </a:prstGeom>
        </p:spPr>
      </p:pic>
      <p:sp>
        <p:nvSpPr>
          <p:cNvPr id="4" name="Footer Placeholder 3">
            <a:extLst>
              <a:ext uri="{FF2B5EF4-FFF2-40B4-BE49-F238E27FC236}">
                <a16:creationId xmlns:a16="http://schemas.microsoft.com/office/drawing/2014/main" id="{FCC6B89D-7C35-4724-BDB6-F59EEA0F98ED}"/>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
        <p:nvSpPr>
          <p:cNvPr id="5" name="Slide Number Placeholder 4">
            <a:extLst>
              <a:ext uri="{FF2B5EF4-FFF2-40B4-BE49-F238E27FC236}">
                <a16:creationId xmlns:a16="http://schemas.microsoft.com/office/drawing/2014/main" id="{E92A7A40-88DC-4A4C-809C-5A7EDB991EF7}"/>
              </a:ext>
            </a:extLst>
          </p:cNvPr>
          <p:cNvSpPr>
            <a:spLocks noGrp="1"/>
          </p:cNvSpPr>
          <p:nvPr>
            <p:ph type="sldNum" sz="quarter" idx="12"/>
          </p:nvPr>
        </p:nvSpPr>
        <p:spPr/>
        <p:txBody>
          <a:bodyPr/>
          <a:lstStyle/>
          <a:p>
            <a:fld id="{8F815C4F-338C-41AD-B619-7460D16CCE91}" type="slidenum">
              <a:rPr lang="en-IN" smtClean="0"/>
              <a:t>2</a:t>
            </a:fld>
            <a:endParaRPr lang="en-IN"/>
          </a:p>
        </p:txBody>
      </p:sp>
    </p:spTree>
    <p:extLst>
      <p:ext uri="{BB962C8B-B14F-4D97-AF65-F5344CB8AC3E}">
        <p14:creationId xmlns:p14="http://schemas.microsoft.com/office/powerpoint/2010/main" val="246503867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6CFF-F4AC-4D15-94F0-7AAF7F4F0897}"/>
              </a:ext>
            </a:extLst>
          </p:cNvPr>
          <p:cNvSpPr>
            <a:spLocks noGrp="1"/>
          </p:cNvSpPr>
          <p:nvPr>
            <p:ph type="title"/>
          </p:nvPr>
        </p:nvSpPr>
        <p:spPr/>
        <p:txBody>
          <a:bodyPr/>
          <a:lstStyle/>
          <a:p>
            <a:pPr algn="ctr"/>
            <a:r>
              <a:rPr lang="en-US" sz="4400" dirty="0">
                <a:solidFill>
                  <a:srgbClr val="00B050"/>
                </a:solidFill>
                <a:latin typeface="Bahnschrift SemiBold" panose="020B0502040204020203" pitchFamily="34" charset="0"/>
              </a:rPr>
              <a:t>GENERATIVE ADVERSARIAL NETWORK </a:t>
            </a:r>
            <a:br>
              <a:rPr lang="en-IN" sz="4400" dirty="0">
                <a:solidFill>
                  <a:srgbClr val="00B050"/>
                </a:solidFill>
                <a:latin typeface="Bahnschrift SemiBold" panose="020B0502040204020203" pitchFamily="34" charset="0"/>
              </a:rPr>
            </a:b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53DCBEC8-9C04-44CF-97FC-2A280E25E889}"/>
              </a:ext>
            </a:extLst>
          </p:cNvPr>
          <p:cNvSpPr>
            <a:spLocks noGrp="1"/>
          </p:cNvSpPr>
          <p:nvPr>
            <p:ph sz="quarter" idx="13"/>
          </p:nvPr>
        </p:nvSpPr>
        <p:spPr>
          <a:xfrm>
            <a:off x="412338" y="4147007"/>
            <a:ext cx="11367321" cy="1954375"/>
          </a:xfrm>
        </p:spPr>
        <p:txBody>
          <a:bodyPr>
            <a:normAutofit/>
          </a:bodyPr>
          <a:lstStyle/>
          <a:p>
            <a:pPr marL="342900" indent="-342900" algn="just">
              <a:buFont typeface="Arial" panose="020B0604020202020204" pitchFamily="34" charset="0"/>
              <a:buChar char="•"/>
            </a:pPr>
            <a:r>
              <a:rPr lang="en-US" sz="2400" dirty="0">
                <a:latin typeface="Baskerville Old Face" panose="02020602080505020303" pitchFamily="18" charset="0"/>
              </a:rPr>
              <a:t>Training a GAN, takes much longer than training just the discriminator. You must update the generator network and the discriminator network separately for each iteration.</a:t>
            </a:r>
          </a:p>
          <a:p>
            <a:pPr marL="342900" indent="-342900" algn="just">
              <a:buFont typeface="Arial" panose="020B0604020202020204" pitchFamily="34" charset="0"/>
              <a:buChar char="•"/>
            </a:pPr>
            <a:r>
              <a:rPr lang="en-US" sz="2400" dirty="0">
                <a:latin typeface="Baskerville Old Face" panose="02020602080505020303" pitchFamily="18" charset="0"/>
              </a:rPr>
              <a:t>The generator network necessitates a forward and reverse pass through the generator and discriminator. The discriminator network necessitates a forward and reverse pass through the generator, as well as two forward and reverse passes through the discriminator.</a:t>
            </a:r>
            <a:endParaRPr lang="en-IN" sz="2400" dirty="0">
              <a:latin typeface="Baskerville Old Face" panose="02020602080505020303" pitchFamily="18" charset="0"/>
            </a:endParaRPr>
          </a:p>
          <a:p>
            <a:pPr algn="just"/>
            <a:endParaRPr lang="en-IN" sz="2400" dirty="0"/>
          </a:p>
        </p:txBody>
      </p:sp>
      <p:sp>
        <p:nvSpPr>
          <p:cNvPr id="5" name="Slide Number Placeholder 4">
            <a:extLst>
              <a:ext uri="{FF2B5EF4-FFF2-40B4-BE49-F238E27FC236}">
                <a16:creationId xmlns:a16="http://schemas.microsoft.com/office/drawing/2014/main" id="{22D3326D-DAEE-4FB4-B63F-AF67DE76F2A3}"/>
              </a:ext>
            </a:extLst>
          </p:cNvPr>
          <p:cNvSpPr>
            <a:spLocks noGrp="1"/>
          </p:cNvSpPr>
          <p:nvPr>
            <p:ph type="sldNum" sz="quarter" idx="12"/>
          </p:nvPr>
        </p:nvSpPr>
        <p:spPr/>
        <p:txBody>
          <a:bodyPr/>
          <a:lstStyle/>
          <a:p>
            <a:fld id="{8F815C4F-338C-41AD-B619-7460D16CCE91}" type="slidenum">
              <a:rPr lang="en-IN" smtClean="0"/>
              <a:t>20</a:t>
            </a:fld>
            <a:endParaRPr lang="en-IN"/>
          </a:p>
        </p:txBody>
      </p:sp>
      <p:pic>
        <p:nvPicPr>
          <p:cNvPr id="7" name="Picture 6">
            <a:extLst>
              <a:ext uri="{FF2B5EF4-FFF2-40B4-BE49-F238E27FC236}">
                <a16:creationId xmlns:a16="http://schemas.microsoft.com/office/drawing/2014/main" id="{B1C18646-CFE4-41E4-A345-8FD64C41D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564" y="1137858"/>
            <a:ext cx="5018870" cy="2818445"/>
          </a:xfrm>
          <a:prstGeom prst="rect">
            <a:avLst/>
          </a:prstGeom>
        </p:spPr>
      </p:pic>
      <p:sp>
        <p:nvSpPr>
          <p:cNvPr id="8" name="Footer Placeholder 3">
            <a:extLst>
              <a:ext uri="{FF2B5EF4-FFF2-40B4-BE49-F238E27FC236}">
                <a16:creationId xmlns:a16="http://schemas.microsoft.com/office/drawing/2014/main" id="{83B14E2B-F205-A61A-5501-506EA6AC2155}"/>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842767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7B3A-E3C4-4128-A23F-C02C5BE219F8}"/>
              </a:ext>
            </a:extLst>
          </p:cNvPr>
          <p:cNvSpPr>
            <a:spLocks noGrp="1"/>
          </p:cNvSpPr>
          <p:nvPr>
            <p:ph type="title"/>
          </p:nvPr>
        </p:nvSpPr>
        <p:spPr>
          <a:xfrm>
            <a:off x="384956" y="478682"/>
            <a:ext cx="11415157" cy="521192"/>
          </a:xfrm>
        </p:spPr>
        <p:txBody>
          <a:bodyPr>
            <a:noAutofit/>
          </a:bodyPr>
          <a:lstStyle/>
          <a:p>
            <a:pPr algn="ctr"/>
            <a:r>
              <a:rPr lang="en-US" dirty="0">
                <a:solidFill>
                  <a:srgbClr val="00B050"/>
                </a:solidFill>
                <a:latin typeface="Bahnschrift SemiBold" panose="020B0502040204020203" pitchFamily="34" charset="0"/>
              </a:rPr>
              <a:t>ARTIFICIAL NEURAL NETWORK</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9DA34695-4286-413F-8402-386174B069CC}"/>
              </a:ext>
            </a:extLst>
          </p:cNvPr>
          <p:cNvSpPr>
            <a:spLocks noGrp="1"/>
          </p:cNvSpPr>
          <p:nvPr>
            <p:ph sz="quarter" idx="13"/>
          </p:nvPr>
        </p:nvSpPr>
        <p:spPr>
          <a:xfrm>
            <a:off x="1021080" y="3885568"/>
            <a:ext cx="10515599" cy="2284932"/>
          </a:xfrm>
        </p:spPr>
        <p:txBody>
          <a:bodyPr>
            <a:noAutofit/>
          </a:bodyPr>
          <a:lstStyle/>
          <a:p>
            <a:pPr algn="just"/>
            <a:r>
              <a:rPr lang="en-US" sz="3000" dirty="0">
                <a:latin typeface="Baskerville Old Face" panose="02020602080505020303" pitchFamily="18" charset="0"/>
              </a:rPr>
              <a:t>In ANN training is to optimize the network weights assigned during model initialization and determine the accurate weights that will map each input to the correct output.</a:t>
            </a:r>
          </a:p>
          <a:p>
            <a:pPr algn="just"/>
            <a:r>
              <a:rPr lang="en-US" sz="3000" dirty="0">
                <a:latin typeface="Baskerville Old Face" panose="02020602080505020303" pitchFamily="18" charset="0"/>
              </a:rPr>
              <a:t>We must repeatedly pass the same data to the model in order for it to calculate the loss function and optimize network weight.</a:t>
            </a:r>
          </a:p>
        </p:txBody>
      </p:sp>
      <p:sp>
        <p:nvSpPr>
          <p:cNvPr id="11" name="Slide Number Placeholder 10">
            <a:extLst>
              <a:ext uri="{FF2B5EF4-FFF2-40B4-BE49-F238E27FC236}">
                <a16:creationId xmlns:a16="http://schemas.microsoft.com/office/drawing/2014/main" id="{AA350CC8-44F5-4E53-997B-27DDACEFF489}"/>
              </a:ext>
            </a:extLst>
          </p:cNvPr>
          <p:cNvSpPr>
            <a:spLocks noGrp="1"/>
          </p:cNvSpPr>
          <p:nvPr>
            <p:ph type="sldNum" sz="quarter" idx="12"/>
          </p:nvPr>
        </p:nvSpPr>
        <p:spPr/>
        <p:txBody>
          <a:bodyPr/>
          <a:lstStyle/>
          <a:p>
            <a:fld id="{8F815C4F-338C-41AD-B619-7460D16CCE91}" type="slidenum">
              <a:rPr lang="en-IN" smtClean="0"/>
              <a:t>21</a:t>
            </a:fld>
            <a:endParaRPr lang="en-IN"/>
          </a:p>
        </p:txBody>
      </p:sp>
      <p:pic>
        <p:nvPicPr>
          <p:cNvPr id="12" name="Picture 11">
            <a:extLst>
              <a:ext uri="{FF2B5EF4-FFF2-40B4-BE49-F238E27FC236}">
                <a16:creationId xmlns:a16="http://schemas.microsoft.com/office/drawing/2014/main" id="{08BDC5B1-1D9E-4204-95A7-D9DADA198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555" y="1149400"/>
            <a:ext cx="6728460" cy="2586642"/>
          </a:xfrm>
          <a:prstGeom prst="rect">
            <a:avLst/>
          </a:prstGeom>
        </p:spPr>
      </p:pic>
      <p:sp>
        <p:nvSpPr>
          <p:cNvPr id="7" name="Footer Placeholder 3">
            <a:extLst>
              <a:ext uri="{FF2B5EF4-FFF2-40B4-BE49-F238E27FC236}">
                <a16:creationId xmlns:a16="http://schemas.microsoft.com/office/drawing/2014/main" id="{64A4D061-2AC3-3FE0-70D9-CAEB950CFAE6}"/>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5173461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B09791-FA61-7F82-B016-84D7B4CD7C78}"/>
              </a:ext>
            </a:extLst>
          </p:cNvPr>
          <p:cNvSpPr>
            <a:spLocks noGrp="1"/>
          </p:cNvSpPr>
          <p:nvPr>
            <p:ph type="sldNum" sz="quarter" idx="12"/>
          </p:nvPr>
        </p:nvSpPr>
        <p:spPr/>
        <p:txBody>
          <a:bodyPr/>
          <a:lstStyle/>
          <a:p>
            <a:fld id="{8F815C4F-338C-41AD-B619-7460D16CCE91}" type="slidenum">
              <a:rPr lang="en-IN" smtClean="0"/>
              <a:t>22</a:t>
            </a:fld>
            <a:endParaRPr lang="en-IN"/>
          </a:p>
        </p:txBody>
      </p:sp>
      <p:pic>
        <p:nvPicPr>
          <p:cNvPr id="7" name="Picture 6">
            <a:extLst>
              <a:ext uri="{FF2B5EF4-FFF2-40B4-BE49-F238E27FC236}">
                <a16:creationId xmlns:a16="http://schemas.microsoft.com/office/drawing/2014/main" id="{FBE27E92-0931-5A64-63D9-C7F335A7442C}"/>
              </a:ext>
            </a:extLst>
          </p:cNvPr>
          <p:cNvPicPr>
            <a:picLocks noChangeAspect="1"/>
          </p:cNvPicPr>
          <p:nvPr/>
        </p:nvPicPr>
        <p:blipFill rotWithShape="1">
          <a:blip r:embed="rId2"/>
          <a:srcRect l="2116" t="2892" r="1186" b="3875"/>
          <a:stretch/>
        </p:blipFill>
        <p:spPr>
          <a:xfrm>
            <a:off x="3267856" y="1439056"/>
            <a:ext cx="5711252" cy="3552669"/>
          </a:xfrm>
          <a:prstGeom prst="rect">
            <a:avLst/>
          </a:prstGeom>
        </p:spPr>
      </p:pic>
      <p:sp>
        <p:nvSpPr>
          <p:cNvPr id="9" name="TextBox 8">
            <a:extLst>
              <a:ext uri="{FF2B5EF4-FFF2-40B4-BE49-F238E27FC236}">
                <a16:creationId xmlns:a16="http://schemas.microsoft.com/office/drawing/2014/main" id="{4BF0318C-105A-B187-FF0A-3038F753B0F3}"/>
              </a:ext>
            </a:extLst>
          </p:cNvPr>
          <p:cNvSpPr txBox="1"/>
          <p:nvPr/>
        </p:nvSpPr>
        <p:spPr>
          <a:xfrm>
            <a:off x="2519698" y="559421"/>
            <a:ext cx="7462502" cy="769441"/>
          </a:xfrm>
          <a:prstGeom prst="rect">
            <a:avLst/>
          </a:prstGeom>
          <a:noFill/>
        </p:spPr>
        <p:txBody>
          <a:bodyPr wrap="square">
            <a:spAutoFit/>
          </a:bodyPr>
          <a:lstStyle/>
          <a:p>
            <a:pPr algn="ctr"/>
            <a:r>
              <a:rPr lang="en-IN" sz="4400" dirty="0">
                <a:solidFill>
                  <a:srgbClr val="00B050"/>
                </a:solidFill>
                <a:latin typeface="Bahnschrift SemiBold" panose="020B0502040204020203" pitchFamily="34" charset="0"/>
              </a:rPr>
              <a:t>TRAINING A RAW DATA</a:t>
            </a:r>
          </a:p>
        </p:txBody>
      </p:sp>
      <p:sp>
        <p:nvSpPr>
          <p:cNvPr id="10" name="TextBox 9">
            <a:extLst>
              <a:ext uri="{FF2B5EF4-FFF2-40B4-BE49-F238E27FC236}">
                <a16:creationId xmlns:a16="http://schemas.microsoft.com/office/drawing/2014/main" id="{F0886BFC-A8CA-8E45-FA67-DD52FBA4E91B}"/>
              </a:ext>
            </a:extLst>
          </p:cNvPr>
          <p:cNvSpPr txBox="1"/>
          <p:nvPr/>
        </p:nvSpPr>
        <p:spPr>
          <a:xfrm>
            <a:off x="544285" y="5188691"/>
            <a:ext cx="11223171" cy="553998"/>
          </a:xfrm>
          <a:prstGeom prst="rect">
            <a:avLst/>
          </a:prstGeom>
          <a:noFill/>
        </p:spPr>
        <p:txBody>
          <a:bodyPr wrap="square" rtlCol="0">
            <a:spAutoFit/>
          </a:bodyPr>
          <a:lstStyle/>
          <a:p>
            <a:pPr algn="ctr"/>
            <a:r>
              <a:rPr lang="en-US" sz="3000" dirty="0">
                <a:latin typeface="Baskerville Old Face)"/>
              </a:rPr>
              <a:t>We train them with the GAN and ANN algorithms</a:t>
            </a:r>
          </a:p>
        </p:txBody>
      </p:sp>
      <p:sp>
        <p:nvSpPr>
          <p:cNvPr id="11" name="Footer Placeholder 3">
            <a:extLst>
              <a:ext uri="{FF2B5EF4-FFF2-40B4-BE49-F238E27FC236}">
                <a16:creationId xmlns:a16="http://schemas.microsoft.com/office/drawing/2014/main" id="{7497B13F-20A4-7C25-D34E-0942AC1F75CD}"/>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35610883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4E6B-0E82-4ABA-899D-306B775C567E}"/>
              </a:ext>
            </a:extLst>
          </p:cNvPr>
          <p:cNvSpPr>
            <a:spLocks noGrp="1"/>
          </p:cNvSpPr>
          <p:nvPr>
            <p:ph type="title"/>
          </p:nvPr>
        </p:nvSpPr>
        <p:spPr/>
        <p:txBody>
          <a:bodyPr/>
          <a:lstStyle/>
          <a:p>
            <a:pPr algn="ctr"/>
            <a:r>
              <a:rPr lang="en-US" sz="4400" dirty="0">
                <a:solidFill>
                  <a:srgbClr val="00B050"/>
                </a:solidFill>
                <a:latin typeface="Bahnschrift SemiBold" panose="020B0502040204020203" pitchFamily="34" charset="0"/>
              </a:rPr>
              <a:t>K-NEAREST NEIGHBORS</a:t>
            </a:r>
            <a:br>
              <a:rPr lang="en-IN" sz="4400" dirty="0">
                <a:solidFill>
                  <a:srgbClr val="00B050"/>
                </a:solidFill>
                <a:latin typeface="Bahnschrift SemiBold" panose="020B0502040204020203" pitchFamily="34" charset="0"/>
              </a:rPr>
            </a:b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2DD10EF8-38FF-4916-A1F3-1FEA410B5C63}"/>
              </a:ext>
            </a:extLst>
          </p:cNvPr>
          <p:cNvSpPr>
            <a:spLocks noGrp="1"/>
          </p:cNvSpPr>
          <p:nvPr>
            <p:ph sz="quarter" idx="13"/>
          </p:nvPr>
        </p:nvSpPr>
        <p:spPr>
          <a:xfrm>
            <a:off x="989974" y="4857074"/>
            <a:ext cx="10363826" cy="1061908"/>
          </a:xfrm>
        </p:spPr>
        <p:txBody>
          <a:bodyPr>
            <a:normAutofit/>
          </a:bodyPr>
          <a:lstStyle/>
          <a:p>
            <a:pPr marL="0" indent="0" algn="just">
              <a:buNone/>
            </a:pPr>
            <a:r>
              <a:rPr lang="en-US" sz="3000" dirty="0">
                <a:latin typeface="Baskerville Old Face" panose="02020602080505020303" pitchFamily="18" charset="0"/>
              </a:rPr>
              <a:t>As KNN is an instance-based learning or lazy learning method, it takes less time to fit and predict than other classification methods.</a:t>
            </a:r>
            <a:endParaRPr lang="en-IN" sz="3000" dirty="0">
              <a:latin typeface="Baskerville Old Face" panose="02020602080505020303" pitchFamily="18" charset="0"/>
            </a:endParaRPr>
          </a:p>
          <a:p>
            <a:pPr marL="0" indent="0" algn="just">
              <a:buNone/>
            </a:pPr>
            <a:endParaRPr lang="en-IN" sz="3000" dirty="0">
              <a:latin typeface="Baskerville Old Face" panose="02020602080505020303" pitchFamily="18" charset="0"/>
            </a:endParaRPr>
          </a:p>
        </p:txBody>
      </p:sp>
      <p:sp>
        <p:nvSpPr>
          <p:cNvPr id="5" name="Slide Number Placeholder 4">
            <a:extLst>
              <a:ext uri="{FF2B5EF4-FFF2-40B4-BE49-F238E27FC236}">
                <a16:creationId xmlns:a16="http://schemas.microsoft.com/office/drawing/2014/main" id="{C3936E84-A131-467B-B862-3296F595B629}"/>
              </a:ext>
            </a:extLst>
          </p:cNvPr>
          <p:cNvSpPr>
            <a:spLocks noGrp="1"/>
          </p:cNvSpPr>
          <p:nvPr>
            <p:ph type="sldNum" sz="quarter" idx="12"/>
          </p:nvPr>
        </p:nvSpPr>
        <p:spPr/>
        <p:txBody>
          <a:bodyPr/>
          <a:lstStyle/>
          <a:p>
            <a:fld id="{8F815C4F-338C-41AD-B619-7460D16CCE91}" type="slidenum">
              <a:rPr lang="en-IN" smtClean="0"/>
              <a:t>23</a:t>
            </a:fld>
            <a:endParaRPr lang="en-IN"/>
          </a:p>
        </p:txBody>
      </p:sp>
      <p:pic>
        <p:nvPicPr>
          <p:cNvPr id="7" name="Picture 6">
            <a:extLst>
              <a:ext uri="{FF2B5EF4-FFF2-40B4-BE49-F238E27FC236}">
                <a16:creationId xmlns:a16="http://schemas.microsoft.com/office/drawing/2014/main" id="{40D94B93-0A7D-4F85-B2BC-CB39F7F7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325" y="1237054"/>
            <a:ext cx="4705350" cy="3267075"/>
          </a:xfrm>
          <a:prstGeom prst="rect">
            <a:avLst/>
          </a:prstGeom>
        </p:spPr>
      </p:pic>
      <p:sp>
        <p:nvSpPr>
          <p:cNvPr id="8" name="Footer Placeholder 3">
            <a:extLst>
              <a:ext uri="{FF2B5EF4-FFF2-40B4-BE49-F238E27FC236}">
                <a16:creationId xmlns:a16="http://schemas.microsoft.com/office/drawing/2014/main" id="{5EB27D1C-6107-F6DF-B881-016EB15EA53F}"/>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2791883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9851-A742-4753-B6BA-D3DDF7666BE0}"/>
              </a:ext>
            </a:extLst>
          </p:cNvPr>
          <p:cNvSpPr>
            <a:spLocks noGrp="1"/>
          </p:cNvSpPr>
          <p:nvPr>
            <p:ph type="title"/>
          </p:nvPr>
        </p:nvSpPr>
        <p:spPr>
          <a:xfrm>
            <a:off x="742657" y="136525"/>
            <a:ext cx="10515600" cy="1325563"/>
          </a:xfrm>
        </p:spPr>
        <p:txBody>
          <a:bodyPr/>
          <a:lstStyle/>
          <a:p>
            <a:pPr algn="ctr"/>
            <a:r>
              <a:rPr lang="en-US" dirty="0">
                <a:solidFill>
                  <a:srgbClr val="00B050"/>
                </a:solidFill>
                <a:latin typeface="Bahnschrift SemiBold" panose="020B0502040204020203" pitchFamily="34" charset="0"/>
              </a:rPr>
              <a:t>SUPPORT VECTOR MACHINE</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D1F5B7F6-85F3-4918-892E-5BF2407566DF}"/>
              </a:ext>
            </a:extLst>
          </p:cNvPr>
          <p:cNvSpPr>
            <a:spLocks noGrp="1"/>
          </p:cNvSpPr>
          <p:nvPr>
            <p:ph sz="quarter" idx="13"/>
          </p:nvPr>
        </p:nvSpPr>
        <p:spPr>
          <a:xfrm>
            <a:off x="838200" y="4596044"/>
            <a:ext cx="10852052" cy="1502944"/>
          </a:xfrm>
        </p:spPr>
        <p:txBody>
          <a:bodyPr>
            <a:normAutofit/>
          </a:bodyPr>
          <a:lstStyle/>
          <a:p>
            <a:pPr marL="0" indent="0" algn="just">
              <a:buNone/>
            </a:pPr>
            <a:r>
              <a:rPr lang="en-US" sz="3000" dirty="0">
                <a:latin typeface="Baskerville Old Face" panose="02020602080505020303" pitchFamily="18" charset="0"/>
              </a:rPr>
              <a:t>We estimate the parameters for our SVM model using all of our training data and then validate it using the test dataset. The more precise our model, the better.</a:t>
            </a:r>
            <a:endParaRPr lang="en-IN" sz="3000" dirty="0">
              <a:latin typeface="Baskerville Old Face" panose="02020602080505020303" pitchFamily="18" charset="0"/>
            </a:endParaRPr>
          </a:p>
        </p:txBody>
      </p:sp>
      <p:sp>
        <p:nvSpPr>
          <p:cNvPr id="7" name="Slide Number Placeholder 6">
            <a:extLst>
              <a:ext uri="{FF2B5EF4-FFF2-40B4-BE49-F238E27FC236}">
                <a16:creationId xmlns:a16="http://schemas.microsoft.com/office/drawing/2014/main" id="{BEA9772B-529A-4E61-AB3F-67956DB591B0}"/>
              </a:ext>
            </a:extLst>
          </p:cNvPr>
          <p:cNvSpPr>
            <a:spLocks noGrp="1"/>
          </p:cNvSpPr>
          <p:nvPr>
            <p:ph type="sldNum" sz="quarter" idx="12"/>
          </p:nvPr>
        </p:nvSpPr>
        <p:spPr/>
        <p:txBody>
          <a:bodyPr/>
          <a:lstStyle/>
          <a:p>
            <a:fld id="{8F815C4F-338C-41AD-B619-7460D16CCE91}" type="slidenum">
              <a:rPr lang="en-IN" smtClean="0"/>
              <a:t>24</a:t>
            </a:fld>
            <a:endParaRPr lang="en-IN"/>
          </a:p>
        </p:txBody>
      </p:sp>
      <p:pic>
        <p:nvPicPr>
          <p:cNvPr id="11" name="Picture 10">
            <a:extLst>
              <a:ext uri="{FF2B5EF4-FFF2-40B4-BE49-F238E27FC236}">
                <a16:creationId xmlns:a16="http://schemas.microsoft.com/office/drawing/2014/main" id="{95FB61DB-5C57-48AC-B8C3-855757609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971" y="1238954"/>
            <a:ext cx="4132971" cy="3099728"/>
          </a:xfrm>
          <a:prstGeom prst="rect">
            <a:avLst/>
          </a:prstGeom>
        </p:spPr>
      </p:pic>
      <p:sp>
        <p:nvSpPr>
          <p:cNvPr id="8" name="Footer Placeholder 3">
            <a:extLst>
              <a:ext uri="{FF2B5EF4-FFF2-40B4-BE49-F238E27FC236}">
                <a16:creationId xmlns:a16="http://schemas.microsoft.com/office/drawing/2014/main" id="{046B41C6-CDD4-6898-070A-891DD2919090}"/>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37882769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AC82AD-2783-22C1-A43E-3FFABD49D793}"/>
              </a:ext>
            </a:extLst>
          </p:cNvPr>
          <p:cNvSpPr>
            <a:spLocks noGrp="1"/>
          </p:cNvSpPr>
          <p:nvPr>
            <p:ph type="sldNum" sz="quarter" idx="12"/>
          </p:nvPr>
        </p:nvSpPr>
        <p:spPr/>
        <p:txBody>
          <a:bodyPr/>
          <a:lstStyle/>
          <a:p>
            <a:fld id="{8F815C4F-338C-41AD-B619-7460D16CCE91}" type="slidenum">
              <a:rPr lang="en-IN" smtClean="0"/>
              <a:t>25</a:t>
            </a:fld>
            <a:endParaRPr lang="en-IN"/>
          </a:p>
        </p:txBody>
      </p:sp>
      <p:pic>
        <p:nvPicPr>
          <p:cNvPr id="7" name="Picture 6">
            <a:extLst>
              <a:ext uri="{FF2B5EF4-FFF2-40B4-BE49-F238E27FC236}">
                <a16:creationId xmlns:a16="http://schemas.microsoft.com/office/drawing/2014/main" id="{C1B14738-3D25-7CE1-6BEC-07EE78D6097C}"/>
              </a:ext>
            </a:extLst>
          </p:cNvPr>
          <p:cNvPicPr>
            <a:picLocks noChangeAspect="1"/>
          </p:cNvPicPr>
          <p:nvPr/>
        </p:nvPicPr>
        <p:blipFill rotWithShape="1">
          <a:blip r:embed="rId2"/>
          <a:srcRect l="3606" t="18947" r="6865" b="12046"/>
          <a:stretch/>
        </p:blipFill>
        <p:spPr>
          <a:xfrm>
            <a:off x="2007434" y="1199213"/>
            <a:ext cx="7779895" cy="3522689"/>
          </a:xfrm>
          <a:prstGeom prst="rect">
            <a:avLst/>
          </a:prstGeom>
        </p:spPr>
      </p:pic>
      <p:sp>
        <p:nvSpPr>
          <p:cNvPr id="8" name="TextBox 7">
            <a:extLst>
              <a:ext uri="{FF2B5EF4-FFF2-40B4-BE49-F238E27FC236}">
                <a16:creationId xmlns:a16="http://schemas.microsoft.com/office/drawing/2014/main" id="{0DA82D14-74A1-F3F4-04C7-AA03C327E2E2}"/>
              </a:ext>
            </a:extLst>
          </p:cNvPr>
          <p:cNvSpPr txBox="1"/>
          <p:nvPr/>
        </p:nvSpPr>
        <p:spPr>
          <a:xfrm>
            <a:off x="4597031" y="429772"/>
            <a:ext cx="2997937" cy="769441"/>
          </a:xfrm>
          <a:prstGeom prst="rect">
            <a:avLst/>
          </a:prstGeom>
          <a:noFill/>
        </p:spPr>
        <p:txBody>
          <a:bodyPr wrap="none" rtlCol="0">
            <a:spAutoFit/>
          </a:bodyPr>
          <a:lstStyle/>
          <a:p>
            <a:pPr algn="ctr"/>
            <a:r>
              <a:rPr lang="en-IN" sz="4400" dirty="0">
                <a:solidFill>
                  <a:srgbClr val="00B050"/>
                </a:solidFill>
                <a:latin typeface="Bahnschrift SemiBold" panose="020B0502040204020203" pitchFamily="34" charset="0"/>
              </a:rPr>
              <a:t>FRONTEND</a:t>
            </a:r>
          </a:p>
        </p:txBody>
      </p:sp>
      <p:sp>
        <p:nvSpPr>
          <p:cNvPr id="9" name="TextBox 8">
            <a:extLst>
              <a:ext uri="{FF2B5EF4-FFF2-40B4-BE49-F238E27FC236}">
                <a16:creationId xmlns:a16="http://schemas.microsoft.com/office/drawing/2014/main" id="{CAD6E7EA-D9E3-7326-5953-F25A58EC7905}"/>
              </a:ext>
            </a:extLst>
          </p:cNvPr>
          <p:cNvSpPr txBox="1"/>
          <p:nvPr/>
        </p:nvSpPr>
        <p:spPr>
          <a:xfrm>
            <a:off x="1196382" y="4983511"/>
            <a:ext cx="10157418" cy="1015663"/>
          </a:xfrm>
          <a:prstGeom prst="rect">
            <a:avLst/>
          </a:prstGeom>
          <a:noFill/>
        </p:spPr>
        <p:txBody>
          <a:bodyPr wrap="square" rtlCol="0">
            <a:spAutoFit/>
          </a:bodyPr>
          <a:lstStyle/>
          <a:p>
            <a:pPr algn="just"/>
            <a:r>
              <a:rPr lang="en-US" sz="3000" dirty="0">
                <a:latin typeface="Baskerville Old Face" panose="02020602080505020303" pitchFamily="18" charset="0"/>
              </a:rPr>
              <a:t>The Python Flask web framework was used to create the frontend and predict with KNN and SVM </a:t>
            </a:r>
            <a:r>
              <a:rPr lang="en-US" sz="3000" dirty="0">
                <a:latin typeface="Baskerville Old Face)"/>
              </a:rPr>
              <a:t>algorithms.</a:t>
            </a:r>
            <a:endParaRPr lang="en-US" sz="3000" dirty="0">
              <a:latin typeface="Baskerville Old Face" panose="02020602080505020303" pitchFamily="18" charset="0"/>
            </a:endParaRPr>
          </a:p>
        </p:txBody>
      </p:sp>
      <p:sp>
        <p:nvSpPr>
          <p:cNvPr id="10" name="Footer Placeholder 3">
            <a:extLst>
              <a:ext uri="{FF2B5EF4-FFF2-40B4-BE49-F238E27FC236}">
                <a16:creationId xmlns:a16="http://schemas.microsoft.com/office/drawing/2014/main" id="{752906F9-B21D-1CDB-A99F-6F7227152A45}"/>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3705658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2FE-279B-46CF-B83D-29F5BE92724C}"/>
              </a:ext>
            </a:extLst>
          </p:cNvPr>
          <p:cNvSpPr>
            <a:spLocks noGrp="1"/>
          </p:cNvSpPr>
          <p:nvPr>
            <p:ph type="title"/>
          </p:nvPr>
        </p:nvSpPr>
        <p:spPr>
          <a:xfrm>
            <a:off x="790161" y="680540"/>
            <a:ext cx="10611678" cy="821980"/>
          </a:xfrm>
        </p:spPr>
        <p:txBody>
          <a:bodyPr anchor="b"/>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CONCLUSION</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08534026-1228-3AFC-D3D3-0C0FDAF57457}"/>
              </a:ext>
            </a:extLst>
          </p:cNvPr>
          <p:cNvSpPr>
            <a:spLocks noGrp="1"/>
          </p:cNvSpPr>
          <p:nvPr>
            <p:ph sz="quarter" idx="13"/>
          </p:nvPr>
        </p:nvSpPr>
        <p:spPr>
          <a:xfrm>
            <a:off x="2809017" y="1844579"/>
            <a:ext cx="9136317" cy="3424107"/>
          </a:xfrm>
        </p:spPr>
        <p:txBody>
          <a:bodyPr>
            <a:noAutofit/>
          </a:bodyPr>
          <a:lstStyle/>
          <a:p>
            <a:pPr algn="just"/>
            <a:r>
              <a:rPr lang="en-US" dirty="0">
                <a:latin typeface="Baskerville Old Face" panose="02020602080505020303" pitchFamily="18" charset="0"/>
                <a:ea typeface="Times New Roman" panose="02020603050405020304" pitchFamily="18" charset="0"/>
                <a:cs typeface="Times New Roman" panose="02020603050405020304" pitchFamily="18" charset="0"/>
              </a:rPr>
              <a:t>W</a:t>
            </a:r>
            <a:r>
              <a:rPr lang="en-US" dirty="0">
                <a:effectLst/>
                <a:latin typeface="Baskerville Old Face" panose="02020602080505020303" pitchFamily="18" charset="0"/>
                <a:ea typeface="Times New Roman" panose="02020603050405020304" pitchFamily="18" charset="0"/>
                <a:cs typeface="Times New Roman" panose="02020603050405020304" pitchFamily="18" charset="0"/>
              </a:rPr>
              <a:t>e have discussed about different types of Android Malware Detection Techniques using various </a:t>
            </a:r>
            <a:r>
              <a:rPr lang="en-US" sz="2800" dirty="0">
                <a:latin typeface="Baskerville Old Face" panose="02020602080505020303" pitchFamily="18" charset="0"/>
              </a:rPr>
              <a:t> Deep neural network (DNN)</a:t>
            </a:r>
            <a:r>
              <a:rPr lang="en-US" dirty="0">
                <a:effectLst/>
                <a:latin typeface="Baskerville Old Face" panose="02020602080505020303" pitchFamily="18" charset="0"/>
                <a:ea typeface="Times New Roman" panose="02020603050405020304" pitchFamily="18" charset="0"/>
                <a:cs typeface="Times New Roman" panose="02020603050405020304" pitchFamily="18" charset="0"/>
              </a:rPr>
              <a:t>.</a:t>
            </a:r>
          </a:p>
          <a:p>
            <a:pPr algn="just"/>
            <a:r>
              <a:rPr lang="en-US" dirty="0">
                <a:effectLst/>
                <a:latin typeface="Baskerville Old Face" panose="02020602080505020303" pitchFamily="18" charset="0"/>
                <a:ea typeface="Times New Roman" panose="02020603050405020304" pitchFamily="18" charset="0"/>
                <a:cs typeface="Times New Roman" panose="02020603050405020304" pitchFamily="18" charset="0"/>
              </a:rPr>
              <a:t>Because of open nature on Android, countless malwares are hidden in a large number of benign apps in Android markets. </a:t>
            </a:r>
          </a:p>
          <a:p>
            <a:pPr algn="just"/>
            <a:r>
              <a:rPr lang="en-US" dirty="0">
                <a:effectLst/>
                <a:latin typeface="Baskerville Old Face" panose="02020602080505020303" pitchFamily="18" charset="0"/>
                <a:ea typeface="Times New Roman" panose="02020603050405020304" pitchFamily="18" charset="0"/>
                <a:cs typeface="Times New Roman" panose="02020603050405020304" pitchFamily="18" charset="0"/>
              </a:rPr>
              <a:t>These malwares are seriously threat Android security. The attacker can monitor user’s information like: Messages, Contacts, Bank </a:t>
            </a:r>
            <a:r>
              <a:rPr lang="en-US" dirty="0" err="1">
                <a:effectLst/>
                <a:latin typeface="Baskerville Old Face" panose="02020602080505020303" pitchFamily="18" charset="0"/>
                <a:ea typeface="Times New Roman" panose="02020603050405020304" pitchFamily="18" charset="0"/>
                <a:cs typeface="Times New Roman" panose="02020603050405020304" pitchFamily="18" charset="0"/>
              </a:rPr>
              <a:t>mTANs</a:t>
            </a:r>
            <a:r>
              <a:rPr lang="en-US" dirty="0">
                <a:effectLst/>
                <a:latin typeface="Baskerville Old Face" panose="02020602080505020303" pitchFamily="18" charset="0"/>
                <a:ea typeface="Times New Roman" panose="02020603050405020304" pitchFamily="18" charset="0"/>
                <a:cs typeface="Times New Roman" panose="02020603050405020304" pitchFamily="18" charset="0"/>
              </a:rPr>
              <a:t>, Locations, etc. </a:t>
            </a:r>
          </a:p>
          <a:p>
            <a:pPr algn="just">
              <a:buFont typeface="Arial" panose="020B0604020202020204" pitchFamily="34" charset="0"/>
              <a:buChar char="•"/>
            </a:pPr>
            <a:r>
              <a:rPr lang="en-US" dirty="0">
                <a:latin typeface="Baskerville Old Face" panose="02020602080505020303" pitchFamily="18" charset="0"/>
              </a:rPr>
              <a:t>This method of permissions, APIs, and dynamic </a:t>
            </a:r>
            <a:r>
              <a:rPr lang="en-US" dirty="0" err="1">
                <a:latin typeface="Baskerville Old Face" panose="02020602080505020303" pitchFamily="18" charset="0"/>
              </a:rPr>
              <a:t>behaviour</a:t>
            </a:r>
            <a:r>
              <a:rPr lang="en-US" dirty="0">
                <a:latin typeface="Baskerville Old Face" panose="02020602080505020303" pitchFamily="18" charset="0"/>
              </a:rPr>
              <a:t> for malware detection helps to predict with accuracy.</a:t>
            </a:r>
          </a:p>
          <a:p>
            <a:pPr algn="just">
              <a:buFont typeface="Arial" panose="020B0604020202020204" pitchFamily="34" charset="0"/>
              <a:buChar char="•"/>
            </a:pPr>
            <a:endParaRPr lang="en-US" dirty="0">
              <a:latin typeface="Baskerville Old Face" panose="02020602080505020303" pitchFamily="18" charset="0"/>
            </a:endParaRPr>
          </a:p>
        </p:txBody>
      </p:sp>
      <p:sp>
        <p:nvSpPr>
          <p:cNvPr id="5" name="Slide Number Placeholder 4">
            <a:extLst>
              <a:ext uri="{FF2B5EF4-FFF2-40B4-BE49-F238E27FC236}">
                <a16:creationId xmlns:a16="http://schemas.microsoft.com/office/drawing/2014/main" id="{1D4CE123-96CE-462E-8A2E-83A479DABDC0}"/>
              </a:ext>
            </a:extLst>
          </p:cNvPr>
          <p:cNvSpPr>
            <a:spLocks noGrp="1"/>
          </p:cNvSpPr>
          <p:nvPr>
            <p:ph type="sldNum" sz="quarter" idx="12"/>
          </p:nvPr>
        </p:nvSpPr>
        <p:spPr/>
        <p:txBody>
          <a:bodyPr/>
          <a:lstStyle/>
          <a:p>
            <a:fld id="{8F815C4F-338C-41AD-B619-7460D16CCE91}" type="slidenum">
              <a:rPr lang="en-IN" smtClean="0"/>
              <a:t>26</a:t>
            </a:fld>
            <a:endParaRPr lang="en-IN"/>
          </a:p>
        </p:txBody>
      </p:sp>
      <p:pic>
        <p:nvPicPr>
          <p:cNvPr id="7" name="Picture 6">
            <a:extLst>
              <a:ext uri="{FF2B5EF4-FFF2-40B4-BE49-F238E27FC236}">
                <a16:creationId xmlns:a16="http://schemas.microsoft.com/office/drawing/2014/main" id="{57B5128B-035A-409E-A7F7-B63435AF6379}"/>
              </a:ext>
            </a:extLst>
          </p:cNvPr>
          <p:cNvPicPr>
            <a:picLocks noChangeAspect="1"/>
          </p:cNvPicPr>
          <p:nvPr/>
        </p:nvPicPr>
        <p:blipFill rotWithShape="1">
          <a:blip r:embed="rId2">
            <a:extLst>
              <a:ext uri="{28A0092B-C50C-407E-A947-70E740481C1C}">
                <a14:useLocalDpi xmlns:a14="http://schemas.microsoft.com/office/drawing/2010/main" val="0"/>
              </a:ext>
            </a:extLst>
          </a:blip>
          <a:srcRect l="13565" t="16620" r="60814" b="15155"/>
          <a:stretch/>
        </p:blipFill>
        <p:spPr>
          <a:xfrm>
            <a:off x="214009" y="1658482"/>
            <a:ext cx="2729132" cy="3541036"/>
          </a:xfrm>
          <a:prstGeom prst="rect">
            <a:avLst/>
          </a:prstGeom>
        </p:spPr>
      </p:pic>
      <p:sp>
        <p:nvSpPr>
          <p:cNvPr id="8" name="Footer Placeholder 3">
            <a:extLst>
              <a:ext uri="{FF2B5EF4-FFF2-40B4-BE49-F238E27FC236}">
                <a16:creationId xmlns:a16="http://schemas.microsoft.com/office/drawing/2014/main" id="{AA46D00F-9F7B-A45D-B070-74AFD111EB49}"/>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1962420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9C95-D02F-4F1E-BC75-7B93546AD0FF}"/>
              </a:ext>
            </a:extLst>
          </p:cNvPr>
          <p:cNvSpPr>
            <a:spLocks noGrp="1"/>
          </p:cNvSpPr>
          <p:nvPr>
            <p:ph type="title"/>
          </p:nvPr>
        </p:nvSpPr>
        <p:spPr>
          <a:xfrm>
            <a:off x="671922" y="219105"/>
            <a:ext cx="10515600" cy="1325563"/>
          </a:xfrm>
        </p:spPr>
        <p:txBody>
          <a:bodyPr>
            <a:normAutofit/>
          </a:bodyPr>
          <a:lstStyle/>
          <a:p>
            <a:pPr algn="ctr"/>
            <a:r>
              <a:rPr lang="en-IN"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FUTURE IMPLEMENTATION</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520B27BC-2489-4FD2-8A34-720871E3FC81}"/>
              </a:ext>
            </a:extLst>
          </p:cNvPr>
          <p:cNvSpPr>
            <a:spLocks noGrp="1"/>
          </p:cNvSpPr>
          <p:nvPr>
            <p:ph sz="quarter" idx="13"/>
          </p:nvPr>
        </p:nvSpPr>
        <p:spPr>
          <a:xfrm>
            <a:off x="4786722" y="1293841"/>
            <a:ext cx="7024903" cy="3424107"/>
          </a:xfrm>
        </p:spPr>
        <p:txBody>
          <a:bodyPr>
            <a:noAutofit/>
          </a:bodyPr>
          <a:lstStyle/>
          <a:p>
            <a:pPr algn="just">
              <a:lnSpc>
                <a:spcPct val="115000"/>
              </a:lnSpc>
              <a:spcAft>
                <a:spcPts val="1000"/>
              </a:spcAft>
            </a:pPr>
            <a:r>
              <a:rPr lang="en-US" sz="2400" dirty="0">
                <a:effectLst/>
                <a:latin typeface="Baskerville Old Face" panose="02020602080505020303" pitchFamily="18" charset="0"/>
                <a:ea typeface="Times New Roman" panose="02020603050405020304" pitchFamily="18" charset="0"/>
                <a:cs typeface="Times New Roman" panose="02020603050405020304" pitchFamily="18" charset="0"/>
              </a:rPr>
              <a:t>They also use a static analysis method with the features like permissions and APIs for malware detection. Deep Flow also use the Deep Belief Network with the static analysis method. In this method they use the API method calls for Android Malware Detection. </a:t>
            </a:r>
            <a:endParaRPr lang="en-IN" sz="2400" dirty="0">
              <a:effectLst/>
              <a:latin typeface="Baskerville Old Face" panose="020206020805050203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400" dirty="0">
                <a:effectLst/>
                <a:latin typeface="Baskerville Old Face" panose="02020602080505020303" pitchFamily="18" charset="0"/>
                <a:ea typeface="Times New Roman" panose="02020603050405020304" pitchFamily="18" charset="0"/>
                <a:cs typeface="Times New Roman" panose="02020603050405020304" pitchFamily="18" charset="0"/>
              </a:rPr>
              <a:t>But, these all methods are working after installing the application on device or upload it to their model. To overcome this problem we are trying to implement a Deep Learning model that can automatically identify the application is malicious or not before the installation.</a:t>
            </a:r>
            <a:endParaRPr lang="en-IN" sz="2400" dirty="0">
              <a:effectLst/>
              <a:latin typeface="Baskerville Old Face" panose="02020602080505020303" pitchFamily="18"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964EBDC3-41F5-448B-A5ED-653DF431EC43}"/>
              </a:ext>
            </a:extLst>
          </p:cNvPr>
          <p:cNvSpPr>
            <a:spLocks noGrp="1"/>
          </p:cNvSpPr>
          <p:nvPr>
            <p:ph type="sldNum" sz="quarter" idx="12"/>
          </p:nvPr>
        </p:nvSpPr>
        <p:spPr/>
        <p:txBody>
          <a:bodyPr/>
          <a:lstStyle/>
          <a:p>
            <a:fld id="{8F815C4F-338C-41AD-B619-7460D16CCE91}" type="slidenum">
              <a:rPr lang="en-IN" smtClean="0"/>
              <a:t>27</a:t>
            </a:fld>
            <a:endParaRPr lang="en-IN"/>
          </a:p>
        </p:txBody>
      </p:sp>
      <p:pic>
        <p:nvPicPr>
          <p:cNvPr id="7" name="Picture 6">
            <a:extLst>
              <a:ext uri="{FF2B5EF4-FFF2-40B4-BE49-F238E27FC236}">
                <a16:creationId xmlns:a16="http://schemas.microsoft.com/office/drawing/2014/main" id="{DFA7D07D-8F3E-4F8B-B082-D9B68E220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96" y="1870618"/>
            <a:ext cx="3823253" cy="3424107"/>
          </a:xfrm>
          <a:prstGeom prst="rect">
            <a:avLst/>
          </a:prstGeom>
        </p:spPr>
      </p:pic>
      <p:sp>
        <p:nvSpPr>
          <p:cNvPr id="8" name="Footer Placeholder 3">
            <a:extLst>
              <a:ext uri="{FF2B5EF4-FFF2-40B4-BE49-F238E27FC236}">
                <a16:creationId xmlns:a16="http://schemas.microsoft.com/office/drawing/2014/main" id="{6F499086-7B5D-6616-8E9A-3687CDD1F8B0}"/>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38278638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B2C38F-EAA8-6400-C4A1-0912C2AE4380}"/>
              </a:ext>
            </a:extLst>
          </p:cNvPr>
          <p:cNvSpPr>
            <a:spLocks noGrp="1"/>
          </p:cNvSpPr>
          <p:nvPr>
            <p:ph type="sldNum" sz="quarter" idx="12"/>
          </p:nvPr>
        </p:nvSpPr>
        <p:spPr/>
        <p:txBody>
          <a:bodyPr/>
          <a:lstStyle/>
          <a:p>
            <a:fld id="{8F815C4F-338C-41AD-B619-7460D16CCE91}" type="slidenum">
              <a:rPr lang="en-IN" smtClean="0"/>
              <a:t>28</a:t>
            </a:fld>
            <a:endParaRPr lang="en-IN"/>
          </a:p>
        </p:txBody>
      </p:sp>
      <p:sp>
        <p:nvSpPr>
          <p:cNvPr id="6" name="Footer Placeholder 3">
            <a:extLst>
              <a:ext uri="{FF2B5EF4-FFF2-40B4-BE49-F238E27FC236}">
                <a16:creationId xmlns:a16="http://schemas.microsoft.com/office/drawing/2014/main" id="{6908560C-D6F6-F81B-AECF-5C7BF741DE41}"/>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pic>
        <p:nvPicPr>
          <p:cNvPr id="8" name="Picture 7">
            <a:extLst>
              <a:ext uri="{FF2B5EF4-FFF2-40B4-BE49-F238E27FC236}">
                <a16:creationId xmlns:a16="http://schemas.microsoft.com/office/drawing/2014/main" id="{2F17BC01-498D-2BF0-EB39-904926E94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621" y="-855231"/>
            <a:ext cx="7211579" cy="7211579"/>
          </a:xfrm>
          <a:prstGeom prst="rect">
            <a:avLst/>
          </a:prstGeom>
        </p:spPr>
      </p:pic>
      <p:sp>
        <p:nvSpPr>
          <p:cNvPr id="9" name="TextBox 8">
            <a:extLst>
              <a:ext uri="{FF2B5EF4-FFF2-40B4-BE49-F238E27FC236}">
                <a16:creationId xmlns:a16="http://schemas.microsoft.com/office/drawing/2014/main" id="{55E96E1F-9A09-2ECC-2406-CD5646A909FF}"/>
              </a:ext>
            </a:extLst>
          </p:cNvPr>
          <p:cNvSpPr txBox="1"/>
          <p:nvPr/>
        </p:nvSpPr>
        <p:spPr>
          <a:xfrm>
            <a:off x="4346226" y="4122295"/>
            <a:ext cx="3499548" cy="769441"/>
          </a:xfrm>
          <a:prstGeom prst="rect">
            <a:avLst/>
          </a:prstGeom>
          <a:noFill/>
        </p:spPr>
        <p:txBody>
          <a:bodyPr wrap="none" rtlCol="0">
            <a:spAutoFit/>
          </a:bodyPr>
          <a:lstStyle/>
          <a:p>
            <a:r>
              <a:rPr lang="en-IN" sz="4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735730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2601-CFAA-AC00-9B21-F9BA040722B2}"/>
              </a:ext>
            </a:extLst>
          </p:cNvPr>
          <p:cNvSpPr>
            <a:spLocks noGrp="1"/>
          </p:cNvSpPr>
          <p:nvPr>
            <p:ph type="title"/>
          </p:nvPr>
        </p:nvSpPr>
        <p:spPr>
          <a:xfrm>
            <a:off x="638560" y="676334"/>
            <a:ext cx="9905998" cy="1471539"/>
          </a:xfrm>
        </p:spPr>
        <p:txBody>
          <a:bodyPr>
            <a:normAutofit/>
          </a:bodyPr>
          <a:lstStyle/>
          <a:p>
            <a:pPr algn="ctr"/>
            <a:r>
              <a:rPr lang="en-IN" sz="4400" dirty="0">
                <a:solidFill>
                  <a:srgbClr val="00B050"/>
                </a:solidFill>
                <a:latin typeface="Bahnschrift SemiBold" panose="020B0502040204020203" pitchFamily="34" charset="0"/>
              </a:rPr>
              <a:t>INTRODUCTION</a:t>
            </a:r>
          </a:p>
        </p:txBody>
      </p:sp>
      <p:sp>
        <p:nvSpPr>
          <p:cNvPr id="3" name="Content Placeholder 2">
            <a:extLst>
              <a:ext uri="{FF2B5EF4-FFF2-40B4-BE49-F238E27FC236}">
                <a16:creationId xmlns:a16="http://schemas.microsoft.com/office/drawing/2014/main" id="{8EAC442B-DA58-6608-EB4F-5FA588E8636D}"/>
              </a:ext>
            </a:extLst>
          </p:cNvPr>
          <p:cNvSpPr>
            <a:spLocks noGrp="1"/>
          </p:cNvSpPr>
          <p:nvPr>
            <p:ph sz="quarter" idx="13"/>
          </p:nvPr>
        </p:nvSpPr>
        <p:spPr>
          <a:xfrm>
            <a:off x="3040144" y="1840100"/>
            <a:ext cx="8818921" cy="4149425"/>
          </a:xfrm>
        </p:spPr>
        <p:txBody>
          <a:bodyPr>
            <a:normAutofit/>
          </a:bodyPr>
          <a:lstStyle/>
          <a:p>
            <a:pPr marL="514350" indent="-514350" algn="just">
              <a:buFont typeface="+mj-lt"/>
              <a:buAutoNum type="arabicPeriod"/>
            </a:pPr>
            <a:r>
              <a:rPr lang="en-US" sz="3000" dirty="0">
                <a:latin typeface="Baskerville Old Face" panose="02020602080505020303" pitchFamily="18" charset="0"/>
              </a:rPr>
              <a:t>Mobile phones have become increasingly important tools in people’s daily life but the security problem of mobile phones.</a:t>
            </a:r>
          </a:p>
          <a:p>
            <a:pPr marL="514350" indent="-514350" algn="just">
              <a:buFont typeface="+mj-lt"/>
              <a:buAutoNum type="arabicPeriod"/>
            </a:pPr>
            <a:r>
              <a:rPr lang="en-US" sz="3000" dirty="0">
                <a:latin typeface="Baskerville Old Face" panose="02020602080505020303" pitchFamily="18" charset="0"/>
              </a:rPr>
              <a:t>The malicious behaviors of Android malware generally include sending deduction SMS, stealing user’s private information, etc.</a:t>
            </a:r>
          </a:p>
          <a:p>
            <a:pPr marL="514350" indent="-514350" algn="just">
              <a:buFont typeface="+mj-lt"/>
              <a:buAutoNum type="arabicPeriod"/>
            </a:pPr>
            <a:r>
              <a:rPr lang="en-US" sz="3000" dirty="0">
                <a:latin typeface="Baskerville Old Face" panose="02020602080505020303" pitchFamily="18" charset="0"/>
              </a:rPr>
              <a:t>In this project, an Android malware detection model is based on a hybrid deep learning model with Deep neural network (DNN)</a:t>
            </a:r>
            <a:endParaRPr lang="en-IN" sz="3000" dirty="0">
              <a:latin typeface="Baskerville Old Face" panose="02020602080505020303" pitchFamily="18" charset="0"/>
            </a:endParaRPr>
          </a:p>
        </p:txBody>
      </p:sp>
      <p:pic>
        <p:nvPicPr>
          <p:cNvPr id="5" name="Picture 4">
            <a:extLst>
              <a:ext uri="{FF2B5EF4-FFF2-40B4-BE49-F238E27FC236}">
                <a16:creationId xmlns:a16="http://schemas.microsoft.com/office/drawing/2014/main" id="{11698F8D-E96F-4670-BFE4-62485A8F0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0" y="1840100"/>
            <a:ext cx="4057650" cy="4038600"/>
          </a:xfrm>
          <a:prstGeom prst="rect">
            <a:avLst/>
          </a:prstGeom>
        </p:spPr>
      </p:pic>
      <p:sp>
        <p:nvSpPr>
          <p:cNvPr id="6" name="Slide Number Placeholder 5">
            <a:extLst>
              <a:ext uri="{FF2B5EF4-FFF2-40B4-BE49-F238E27FC236}">
                <a16:creationId xmlns:a16="http://schemas.microsoft.com/office/drawing/2014/main" id="{0ACD5B3D-CDFB-4D37-A1F7-762B474EDFFB}"/>
              </a:ext>
            </a:extLst>
          </p:cNvPr>
          <p:cNvSpPr>
            <a:spLocks noGrp="1"/>
          </p:cNvSpPr>
          <p:nvPr>
            <p:ph type="sldNum" sz="quarter" idx="12"/>
          </p:nvPr>
        </p:nvSpPr>
        <p:spPr/>
        <p:txBody>
          <a:bodyPr/>
          <a:lstStyle/>
          <a:p>
            <a:fld id="{8F815C4F-338C-41AD-B619-7460D16CCE91}" type="slidenum">
              <a:rPr lang="en-IN" smtClean="0"/>
              <a:t>3</a:t>
            </a:fld>
            <a:endParaRPr lang="en-IN"/>
          </a:p>
        </p:txBody>
      </p:sp>
      <p:sp>
        <p:nvSpPr>
          <p:cNvPr id="7" name="Footer Placeholder 3">
            <a:extLst>
              <a:ext uri="{FF2B5EF4-FFF2-40B4-BE49-F238E27FC236}">
                <a16:creationId xmlns:a16="http://schemas.microsoft.com/office/drawing/2014/main" id="{BDA91BE5-9765-E420-02B1-2212C0E5FC32}"/>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8984733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1CCC-E5EE-8CB9-0BFA-D643DC103D0C}"/>
              </a:ext>
            </a:extLst>
          </p:cNvPr>
          <p:cNvSpPr>
            <a:spLocks noGrp="1"/>
          </p:cNvSpPr>
          <p:nvPr>
            <p:ph type="title"/>
          </p:nvPr>
        </p:nvSpPr>
        <p:spPr>
          <a:xfrm>
            <a:off x="3192982" y="802025"/>
            <a:ext cx="5417618" cy="985276"/>
          </a:xfrm>
        </p:spPr>
        <p:txBody>
          <a:bodyPr anchor="b"/>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EXISTING SYSTEM</a:t>
            </a:r>
            <a:endParaRPr lang="en-IN" dirty="0">
              <a:solidFill>
                <a:srgbClr val="00B050"/>
              </a:solidFill>
              <a:latin typeface="Bahnschrift SemiBold" panose="020B0502040204020203" pitchFamily="34" charset="0"/>
            </a:endParaRPr>
          </a:p>
        </p:txBody>
      </p:sp>
      <p:pic>
        <p:nvPicPr>
          <p:cNvPr id="5" name="Picture 4">
            <a:extLst>
              <a:ext uri="{FF2B5EF4-FFF2-40B4-BE49-F238E27FC236}">
                <a16:creationId xmlns:a16="http://schemas.microsoft.com/office/drawing/2014/main" id="{37393DB8-D921-405A-898A-D03ABF273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2" y="1596375"/>
            <a:ext cx="3192982" cy="3192982"/>
          </a:xfrm>
          <a:prstGeom prst="rect">
            <a:avLst/>
          </a:prstGeom>
        </p:spPr>
      </p:pic>
      <p:sp>
        <p:nvSpPr>
          <p:cNvPr id="6" name="Slide Number Placeholder 5">
            <a:extLst>
              <a:ext uri="{FF2B5EF4-FFF2-40B4-BE49-F238E27FC236}">
                <a16:creationId xmlns:a16="http://schemas.microsoft.com/office/drawing/2014/main" id="{CE0C2F29-4F41-4DAA-B6D8-3EDC1DCBCF30}"/>
              </a:ext>
            </a:extLst>
          </p:cNvPr>
          <p:cNvSpPr>
            <a:spLocks noGrp="1"/>
          </p:cNvSpPr>
          <p:nvPr>
            <p:ph type="sldNum" sz="quarter" idx="12"/>
          </p:nvPr>
        </p:nvSpPr>
        <p:spPr/>
        <p:txBody>
          <a:bodyPr/>
          <a:lstStyle/>
          <a:p>
            <a:fld id="{8F815C4F-338C-41AD-B619-7460D16CCE91}" type="slidenum">
              <a:rPr lang="en-IN" smtClean="0"/>
              <a:t>4</a:t>
            </a:fld>
            <a:endParaRPr lang="en-IN"/>
          </a:p>
        </p:txBody>
      </p:sp>
      <p:sp>
        <p:nvSpPr>
          <p:cNvPr id="7" name="Footer Placeholder 3">
            <a:extLst>
              <a:ext uri="{FF2B5EF4-FFF2-40B4-BE49-F238E27FC236}">
                <a16:creationId xmlns:a16="http://schemas.microsoft.com/office/drawing/2014/main" id="{A68F64BD-CE6F-21B3-518E-F875BA20820D}"/>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
        <p:nvSpPr>
          <p:cNvPr id="8" name="Content Placeholder 2">
            <a:extLst>
              <a:ext uri="{FF2B5EF4-FFF2-40B4-BE49-F238E27FC236}">
                <a16:creationId xmlns:a16="http://schemas.microsoft.com/office/drawing/2014/main" id="{52ED7487-6AC2-6DB9-EE09-6CC2B0805731}"/>
              </a:ext>
            </a:extLst>
          </p:cNvPr>
          <p:cNvSpPr txBox="1">
            <a:spLocks/>
          </p:cNvSpPr>
          <p:nvPr/>
        </p:nvSpPr>
        <p:spPr>
          <a:xfrm>
            <a:off x="2772765" y="2369018"/>
            <a:ext cx="9246577" cy="24203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3000" dirty="0">
                <a:latin typeface="Baskerville Old Face" panose="02020602080505020303" pitchFamily="18" charset="0"/>
              </a:rPr>
              <a:t>Based on the user reviews and ratings, the bouncer was decidedly </a:t>
            </a: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benign</a:t>
            </a:r>
            <a:r>
              <a:rPr lang="en-US" sz="3000" dirty="0">
                <a:latin typeface="Baskerville Old Face" panose="02020602080505020303" pitchFamily="18" charset="0"/>
              </a:rPr>
              <a:t> or malware.</a:t>
            </a:r>
          </a:p>
          <a:p>
            <a:pPr marL="514350" indent="-514350">
              <a:buFont typeface="+mj-lt"/>
              <a:buAutoNum type="arabicPeriod"/>
            </a:pPr>
            <a:endParaRPr lang="en-US" sz="3000" dirty="0">
              <a:latin typeface="Baskerville Old Face" panose="02020602080505020303" pitchFamily="18" charset="0"/>
            </a:endParaRPr>
          </a:p>
          <a:p>
            <a:pPr marL="514350" indent="-514350">
              <a:buFont typeface="+mj-lt"/>
              <a:buAutoNum type="arabicPeriod"/>
            </a:pPr>
            <a:r>
              <a:rPr lang="en-US" sz="3000" dirty="0">
                <a:latin typeface="Baskerville Old Face" panose="02020602080505020303" pitchFamily="18" charset="0"/>
              </a:rPr>
              <a:t>The Bouncer can sense malware after installing the application on a mobile device.</a:t>
            </a:r>
          </a:p>
          <a:p>
            <a:pPr marL="514350" indent="-514350">
              <a:buFont typeface="+mj-lt"/>
              <a:buAutoNum type="arabicPeriod"/>
            </a:pPr>
            <a:endParaRPr lang="en-US" sz="3000" dirty="0">
              <a:latin typeface="Baskerville Old Face" panose="02020602080505020303" pitchFamily="18" charset="0"/>
            </a:endParaRPr>
          </a:p>
          <a:p>
            <a:pPr marL="0" indent="0" algn="just">
              <a:buNone/>
            </a:pPr>
            <a:endParaRPr lang="en-US" sz="3000" dirty="0">
              <a:latin typeface="Baskerville Old Face" panose="020206020805050203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3437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3491-C375-6B73-4B98-2673454EC1C8}"/>
              </a:ext>
            </a:extLst>
          </p:cNvPr>
          <p:cNvSpPr>
            <a:spLocks noGrp="1"/>
          </p:cNvSpPr>
          <p:nvPr>
            <p:ph type="title"/>
          </p:nvPr>
        </p:nvSpPr>
        <p:spPr>
          <a:xfrm>
            <a:off x="414572" y="501649"/>
            <a:ext cx="11427803" cy="1478570"/>
          </a:xfrm>
        </p:spPr>
        <p:txBody>
          <a:bodyPr>
            <a:normAutofit/>
          </a:bodyPr>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DRAWBACK OF EXISTING SYSTEM</a:t>
            </a:r>
            <a:endParaRPr lang="en-IN" dirty="0">
              <a:solidFill>
                <a:srgbClr val="00B050"/>
              </a:solidFill>
              <a:latin typeface="Bahnschrift SemiBold" panose="020B0502040204020203" pitchFamily="34" charset="0"/>
            </a:endParaRPr>
          </a:p>
        </p:txBody>
      </p:sp>
      <p:pic>
        <p:nvPicPr>
          <p:cNvPr id="9" name="Picture 8">
            <a:extLst>
              <a:ext uri="{FF2B5EF4-FFF2-40B4-BE49-F238E27FC236}">
                <a16:creationId xmlns:a16="http://schemas.microsoft.com/office/drawing/2014/main" id="{C0EAA652-BDC5-445E-93D9-DD9D980400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7731" y="1873256"/>
            <a:ext cx="2926975" cy="2757892"/>
          </a:xfrm>
          <a:prstGeom prst="rect">
            <a:avLst/>
          </a:prstGeom>
        </p:spPr>
      </p:pic>
      <p:sp>
        <p:nvSpPr>
          <p:cNvPr id="5" name="Slide Number Placeholder 4">
            <a:extLst>
              <a:ext uri="{FF2B5EF4-FFF2-40B4-BE49-F238E27FC236}">
                <a16:creationId xmlns:a16="http://schemas.microsoft.com/office/drawing/2014/main" id="{47847BD7-C700-48C1-AF9D-9D5E32477C77}"/>
              </a:ext>
            </a:extLst>
          </p:cNvPr>
          <p:cNvSpPr>
            <a:spLocks noGrp="1"/>
          </p:cNvSpPr>
          <p:nvPr>
            <p:ph type="sldNum" sz="quarter" idx="12"/>
          </p:nvPr>
        </p:nvSpPr>
        <p:spPr/>
        <p:txBody>
          <a:bodyPr/>
          <a:lstStyle/>
          <a:p>
            <a:fld id="{8F815C4F-338C-41AD-B619-7460D16CCE91}" type="slidenum">
              <a:rPr lang="en-IN" smtClean="0"/>
              <a:t>5</a:t>
            </a:fld>
            <a:endParaRPr lang="en-IN"/>
          </a:p>
        </p:txBody>
      </p:sp>
      <p:sp>
        <p:nvSpPr>
          <p:cNvPr id="7" name="Footer Placeholder 3">
            <a:extLst>
              <a:ext uri="{FF2B5EF4-FFF2-40B4-BE49-F238E27FC236}">
                <a16:creationId xmlns:a16="http://schemas.microsoft.com/office/drawing/2014/main" id="{95ABF360-826E-0F55-DD63-8D1111451048}"/>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
        <p:nvSpPr>
          <p:cNvPr id="8" name="Content Placeholder 2">
            <a:extLst>
              <a:ext uri="{FF2B5EF4-FFF2-40B4-BE49-F238E27FC236}">
                <a16:creationId xmlns:a16="http://schemas.microsoft.com/office/drawing/2014/main" id="{DAF6FB8B-EE98-A6ED-17E5-B3927978A720}"/>
              </a:ext>
            </a:extLst>
          </p:cNvPr>
          <p:cNvSpPr txBox="1">
            <a:spLocks/>
          </p:cNvSpPr>
          <p:nvPr/>
        </p:nvSpPr>
        <p:spPr>
          <a:xfrm>
            <a:off x="2627863" y="1980219"/>
            <a:ext cx="9149564" cy="426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r>
              <a:rPr lang="en-US" sz="3000" dirty="0">
                <a:latin typeface="Baskerville Old Face" panose="02020602080505020303" pitchFamily="18" charset="0"/>
                <a:ea typeface="Times New Roman" panose="02020603050405020304" pitchFamily="18" charset="0"/>
                <a:cs typeface="Times New Roman" panose="02020603050405020304" pitchFamily="18" charset="0"/>
              </a:rPr>
              <a:t>The Bouncer can scan the Android application for a limited period of time, allowing a malicious app too effortlessly bypass because of during the scan phase it doing nothing malicious.</a:t>
            </a:r>
          </a:p>
          <a:p>
            <a:pPr marL="514350" indent="-514350" algn="just">
              <a:buFont typeface="+mj-lt"/>
              <a:buAutoNum type="arabicPeriod"/>
            </a:pPr>
            <a:endParaRPr lang="en-US" sz="3000" dirty="0">
              <a:latin typeface="Baskerville Old Face" panose="02020602080505020303" pitchFamily="18" charset="0"/>
              <a:ea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3000" dirty="0">
                <a:latin typeface="Baskerville Old Face" panose="02020602080505020303" pitchFamily="18" charset="0"/>
                <a:ea typeface="Times New Roman" panose="02020603050405020304" pitchFamily="18" charset="0"/>
                <a:cs typeface="Times New Roman" panose="02020603050405020304" pitchFamily="18" charset="0"/>
              </a:rPr>
              <a:t>The same permissions are required for the both benign and malicious application, consequently we cannot be distinguished by this permission based system. </a:t>
            </a:r>
          </a:p>
          <a:p>
            <a:pPr marL="514350" indent="-514350" algn="just">
              <a:buFont typeface="+mj-lt"/>
              <a:buAutoNum type="arabicPeriod"/>
            </a:pPr>
            <a:endParaRPr lang="en-IN" sz="3000" dirty="0">
              <a:latin typeface="Baskerville Old Face" panose="02020602080505020303" pitchFamily="18" charset="0"/>
            </a:endParaRPr>
          </a:p>
        </p:txBody>
      </p:sp>
    </p:spTree>
    <p:extLst>
      <p:ext uri="{BB962C8B-B14F-4D97-AF65-F5344CB8AC3E}">
        <p14:creationId xmlns:p14="http://schemas.microsoft.com/office/powerpoint/2010/main" val="19526946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CE88-24D4-A856-3DF4-9724F527AE10}"/>
              </a:ext>
            </a:extLst>
          </p:cNvPr>
          <p:cNvSpPr>
            <a:spLocks noGrp="1"/>
          </p:cNvSpPr>
          <p:nvPr>
            <p:ph type="title"/>
          </p:nvPr>
        </p:nvSpPr>
        <p:spPr>
          <a:xfrm>
            <a:off x="416209" y="136525"/>
            <a:ext cx="10515600" cy="1325563"/>
          </a:xfrm>
        </p:spPr>
        <p:txBody>
          <a:bodyPr/>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PROPOSED SYSTEM</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3A5E31C9-E65C-40C8-2396-0346C471BBDD}"/>
              </a:ext>
            </a:extLst>
          </p:cNvPr>
          <p:cNvSpPr>
            <a:spLocks noGrp="1"/>
          </p:cNvSpPr>
          <p:nvPr>
            <p:ph sz="quarter" idx="13"/>
          </p:nvPr>
        </p:nvSpPr>
        <p:spPr>
          <a:xfrm>
            <a:off x="2411782" y="1462088"/>
            <a:ext cx="9645748" cy="4523566"/>
          </a:xfrm>
        </p:spPr>
        <p:txBody>
          <a:bodyPr>
            <a:noAutofit/>
          </a:bodyPr>
          <a:lstStyle/>
          <a:p>
            <a:pPr marL="514350" indent="-514350" algn="just">
              <a:buFont typeface="+mj-lt"/>
              <a:buAutoNum type="arabicPeriod"/>
            </a:pP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The Android apps would first be examined to obtain their equivalent manifest files (*.xml) and source files (*.java) to achieve this objective.</a:t>
            </a:r>
          </a:p>
          <a:p>
            <a:pPr marL="514350" indent="-514350" algn="just">
              <a:buFont typeface="+mj-lt"/>
              <a:buAutoNum type="arabicPeriod"/>
            </a:pP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After that, they will add both of them collected into the feature set of an Android app, which works as an input for both training and testing purpose for the DNN based deep learning model. </a:t>
            </a:r>
            <a:endParaRPr lang="en-US" sz="3000" dirty="0">
              <a:latin typeface="Baskerville Old Face" panose="02020602080505020303" pitchFamily="18" charset="0"/>
              <a:ea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3000" dirty="0">
                <a:effectLst/>
                <a:latin typeface="Baskerville Old Face" panose="02020602080505020303" pitchFamily="18" charset="0"/>
                <a:ea typeface="Times New Roman" panose="02020603050405020304" pitchFamily="18" charset="0"/>
                <a:cs typeface="Times New Roman" panose="02020603050405020304" pitchFamily="18" charset="0"/>
              </a:rPr>
              <a:t>Based on the deep learning model the classification result can separate malicious apps from the benign apps.</a:t>
            </a:r>
          </a:p>
        </p:txBody>
      </p:sp>
      <p:pic>
        <p:nvPicPr>
          <p:cNvPr id="5" name="Picture 4">
            <a:extLst>
              <a:ext uri="{FF2B5EF4-FFF2-40B4-BE49-F238E27FC236}">
                <a16:creationId xmlns:a16="http://schemas.microsoft.com/office/drawing/2014/main" id="{F592AB93-52A3-4A1C-9C86-CB1DE377A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 y="2066581"/>
            <a:ext cx="3263705" cy="3294551"/>
          </a:xfrm>
          <a:prstGeom prst="rect">
            <a:avLst/>
          </a:prstGeom>
        </p:spPr>
      </p:pic>
      <p:sp>
        <p:nvSpPr>
          <p:cNvPr id="6" name="Slide Number Placeholder 5">
            <a:extLst>
              <a:ext uri="{FF2B5EF4-FFF2-40B4-BE49-F238E27FC236}">
                <a16:creationId xmlns:a16="http://schemas.microsoft.com/office/drawing/2014/main" id="{B7B6CD1C-1B7D-42E2-903C-BCE376FA5D51}"/>
              </a:ext>
            </a:extLst>
          </p:cNvPr>
          <p:cNvSpPr>
            <a:spLocks noGrp="1"/>
          </p:cNvSpPr>
          <p:nvPr>
            <p:ph type="sldNum" sz="quarter" idx="12"/>
          </p:nvPr>
        </p:nvSpPr>
        <p:spPr/>
        <p:txBody>
          <a:bodyPr/>
          <a:lstStyle/>
          <a:p>
            <a:fld id="{8F815C4F-338C-41AD-B619-7460D16CCE91}" type="slidenum">
              <a:rPr lang="en-IN" smtClean="0"/>
              <a:t>6</a:t>
            </a:fld>
            <a:endParaRPr lang="en-IN"/>
          </a:p>
        </p:txBody>
      </p:sp>
      <p:sp>
        <p:nvSpPr>
          <p:cNvPr id="7" name="Footer Placeholder 3">
            <a:extLst>
              <a:ext uri="{FF2B5EF4-FFF2-40B4-BE49-F238E27FC236}">
                <a16:creationId xmlns:a16="http://schemas.microsoft.com/office/drawing/2014/main" id="{F4CB5558-4297-0533-5302-4A0DC149A804}"/>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23005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6DB7-BF17-DCDF-1DC9-1EAAA4F296F3}"/>
              </a:ext>
            </a:extLst>
          </p:cNvPr>
          <p:cNvSpPr>
            <a:spLocks noGrp="1"/>
          </p:cNvSpPr>
          <p:nvPr>
            <p:ph type="title"/>
          </p:nvPr>
        </p:nvSpPr>
        <p:spPr>
          <a:xfrm>
            <a:off x="613638" y="896834"/>
            <a:ext cx="10515600" cy="1325563"/>
          </a:xfrm>
        </p:spPr>
        <p:txBody>
          <a:bodyPr/>
          <a:lstStyle/>
          <a:p>
            <a:pPr algn="ctr"/>
            <a:r>
              <a:rPr lang="en-IN" sz="4400"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MERITS OF PROPOSED SYSTEM</a:t>
            </a: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9ACA8B51-049F-53CD-C192-221DF8755BFB}"/>
              </a:ext>
            </a:extLst>
          </p:cNvPr>
          <p:cNvSpPr>
            <a:spLocks noGrp="1"/>
          </p:cNvSpPr>
          <p:nvPr>
            <p:ph sz="quarter" idx="13"/>
          </p:nvPr>
        </p:nvSpPr>
        <p:spPr>
          <a:xfrm>
            <a:off x="2794781" y="2549165"/>
            <a:ext cx="8559019" cy="2453141"/>
          </a:xfrm>
        </p:spPr>
        <p:txBody>
          <a:bodyPr>
            <a:noAutofit/>
          </a:bodyPr>
          <a:lstStyle/>
          <a:p>
            <a:pPr marL="514350" indent="-514350" algn="just">
              <a:buFont typeface="+mj-lt"/>
              <a:buAutoNum type="arabicPeriod"/>
            </a:pPr>
            <a:r>
              <a:rPr lang="en-US" sz="3000" dirty="0">
                <a:latin typeface="Baskerville Old Face" panose="02020602080505020303" pitchFamily="18" charset="0"/>
              </a:rPr>
              <a:t>With the help of training dataset analysis, we can detect whether the Android app is malware infected or not.</a:t>
            </a:r>
          </a:p>
          <a:p>
            <a:pPr marL="514350" indent="-514350" algn="just">
              <a:buFont typeface="+mj-lt"/>
              <a:buAutoNum type="arabicPeriod"/>
            </a:pPr>
            <a:endParaRPr lang="en-US" sz="3000" dirty="0">
              <a:latin typeface="Baskerville Old Face" panose="02020602080505020303" pitchFamily="18" charset="0"/>
            </a:endParaRPr>
          </a:p>
          <a:p>
            <a:pPr marL="514350" indent="-514350" algn="just">
              <a:buFont typeface="+mj-lt"/>
              <a:buAutoNum type="arabicPeriod"/>
            </a:pPr>
            <a:r>
              <a:rPr lang="en-US" sz="3000" dirty="0">
                <a:latin typeface="Baskerville Old Face" panose="02020602080505020303" pitchFamily="18" charset="0"/>
              </a:rPr>
              <a:t>We can predict with an accuracy rate of above 90%.</a:t>
            </a:r>
          </a:p>
        </p:txBody>
      </p:sp>
      <p:pic>
        <p:nvPicPr>
          <p:cNvPr id="6" name="Picture 5">
            <a:extLst>
              <a:ext uri="{FF2B5EF4-FFF2-40B4-BE49-F238E27FC236}">
                <a16:creationId xmlns:a16="http://schemas.microsoft.com/office/drawing/2014/main" id="{53F932C3-9026-42BC-9243-FB6589A2DCC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3000"/>
                    </a14:imgEffect>
                    <a14:imgEffect>
                      <a14:brightnessContrast bright="15000" contrast="-4000"/>
                    </a14:imgEffect>
                  </a14:imgLayer>
                </a14:imgProps>
              </a:ext>
              <a:ext uri="{28A0092B-C50C-407E-A947-70E740481C1C}">
                <a14:useLocalDpi xmlns:a14="http://schemas.microsoft.com/office/drawing/2010/main" val="0"/>
              </a:ext>
            </a:extLst>
          </a:blip>
          <a:stretch>
            <a:fillRect/>
          </a:stretch>
        </p:blipFill>
        <p:spPr>
          <a:xfrm>
            <a:off x="-141922" y="1854312"/>
            <a:ext cx="3848502" cy="3848502"/>
          </a:xfrm>
          <a:prstGeom prst="rect">
            <a:avLst/>
          </a:prstGeom>
        </p:spPr>
      </p:pic>
      <p:sp>
        <p:nvSpPr>
          <p:cNvPr id="5" name="Slide Number Placeholder 4">
            <a:extLst>
              <a:ext uri="{FF2B5EF4-FFF2-40B4-BE49-F238E27FC236}">
                <a16:creationId xmlns:a16="http://schemas.microsoft.com/office/drawing/2014/main" id="{CEBFD4AD-1B3E-4CB0-8E1E-3E0294B4F0EA}"/>
              </a:ext>
            </a:extLst>
          </p:cNvPr>
          <p:cNvSpPr>
            <a:spLocks noGrp="1"/>
          </p:cNvSpPr>
          <p:nvPr>
            <p:ph type="sldNum" sz="quarter" idx="12"/>
          </p:nvPr>
        </p:nvSpPr>
        <p:spPr/>
        <p:txBody>
          <a:bodyPr/>
          <a:lstStyle/>
          <a:p>
            <a:fld id="{8F815C4F-338C-41AD-B619-7460D16CCE91}" type="slidenum">
              <a:rPr lang="en-IN" smtClean="0"/>
              <a:t>7</a:t>
            </a:fld>
            <a:endParaRPr lang="en-IN"/>
          </a:p>
        </p:txBody>
      </p:sp>
      <p:sp>
        <p:nvSpPr>
          <p:cNvPr id="7" name="Footer Placeholder 3">
            <a:extLst>
              <a:ext uri="{FF2B5EF4-FFF2-40B4-BE49-F238E27FC236}">
                <a16:creationId xmlns:a16="http://schemas.microsoft.com/office/drawing/2014/main" id="{4CCE7D42-687E-3066-A933-70F6644A8B49}"/>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0030361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F0FA-3425-81A7-9992-807ECCA4B293}"/>
              </a:ext>
            </a:extLst>
          </p:cNvPr>
          <p:cNvSpPr>
            <a:spLocks noGrp="1"/>
          </p:cNvSpPr>
          <p:nvPr>
            <p:ph type="title"/>
          </p:nvPr>
        </p:nvSpPr>
        <p:spPr>
          <a:xfrm>
            <a:off x="1122052" y="513296"/>
            <a:ext cx="9905998" cy="644226"/>
          </a:xfrm>
        </p:spPr>
        <p:txBody>
          <a:bodyPr>
            <a:noAutofit/>
          </a:bodyPr>
          <a:lstStyle/>
          <a:p>
            <a:pPr algn="ctr">
              <a:lnSpc>
                <a:spcPct val="150000"/>
              </a:lnSpc>
              <a:spcAft>
                <a:spcPts val="1000"/>
              </a:spcAft>
            </a:pPr>
            <a:r>
              <a:rPr lang="en-US" b="1"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t>SYSTEM REQUIREMENTS                                       </a:t>
            </a:r>
            <a:br>
              <a:rPr lang="en-US" dirty="0">
                <a:solidFill>
                  <a:srgbClr val="00B050"/>
                </a:solidFill>
                <a:effectLst/>
                <a:latin typeface="Bahnschrift SemiBold" panose="020B0502040204020203" pitchFamily="34" charset="0"/>
                <a:ea typeface="Times New Roman" panose="02020603050405020304" pitchFamily="18" charset="0"/>
                <a:cs typeface="Times New Roman" panose="02020603050405020304" pitchFamily="18" charset="0"/>
              </a:rPr>
            </a:br>
            <a:endParaRPr lang="en-IN" dirty="0">
              <a:solidFill>
                <a:srgbClr val="00B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5F0EA3E2-0836-4D0C-3160-D7E6F405E9D5}"/>
              </a:ext>
            </a:extLst>
          </p:cNvPr>
          <p:cNvSpPr>
            <a:spLocks noGrp="1"/>
          </p:cNvSpPr>
          <p:nvPr>
            <p:ph sz="quarter" idx="13"/>
          </p:nvPr>
        </p:nvSpPr>
        <p:spPr>
          <a:xfrm>
            <a:off x="2085066" y="1772162"/>
            <a:ext cx="6325226" cy="3299542"/>
          </a:xfrm>
        </p:spPr>
        <p:txBody>
          <a:bodyPr>
            <a:noAutofit/>
          </a:bodyPr>
          <a:lstStyle/>
          <a:p>
            <a:pPr marL="342900" lvl="0" indent="-342900" algn="just">
              <a:lnSpc>
                <a:spcPct val="100000"/>
              </a:lnSpc>
              <a:spcAft>
                <a:spcPts val="1000"/>
              </a:spcAft>
              <a:buFont typeface="Symbol" panose="05050102010706020507" pitchFamily="18" charset="2"/>
              <a:buChar char=""/>
            </a:pPr>
            <a:r>
              <a:rPr lang="en-US" sz="3000" dirty="0">
                <a:latin typeface="Baskerville Old Face" panose="02020602080505020303" pitchFamily="18" charset="0"/>
                <a:ea typeface="Times New Roman" panose="02020603050405020304" pitchFamily="18" charset="0"/>
              </a:rPr>
              <a:t>P</a:t>
            </a:r>
            <a:r>
              <a:rPr lang="en-US" sz="3000" dirty="0">
                <a:effectLst/>
                <a:latin typeface="Baskerville Old Face" panose="02020602080505020303" pitchFamily="18" charset="0"/>
                <a:ea typeface="Times New Roman" panose="02020603050405020304" pitchFamily="18" charset="0"/>
              </a:rPr>
              <a:t>rocessor	  :  Pentium 2.4 GHz</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Hard Disk : 40 GB</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Monitor	  : 15 inch VGA Color</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Ram	  : 512 MB</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Keyboard  : Standard Keyboard</a:t>
            </a:r>
          </a:p>
        </p:txBody>
      </p:sp>
      <p:sp>
        <p:nvSpPr>
          <p:cNvPr id="6" name="TextBox 5">
            <a:extLst>
              <a:ext uri="{FF2B5EF4-FFF2-40B4-BE49-F238E27FC236}">
                <a16:creationId xmlns:a16="http://schemas.microsoft.com/office/drawing/2014/main" id="{ADA4C190-F70C-C563-4351-11C3D0C26B6E}"/>
              </a:ext>
            </a:extLst>
          </p:cNvPr>
          <p:cNvSpPr txBox="1"/>
          <p:nvPr/>
        </p:nvSpPr>
        <p:spPr>
          <a:xfrm>
            <a:off x="6123214" y="2971800"/>
            <a:ext cx="914400" cy="914400"/>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873BAAF9-CE67-4D35-9A79-24469C645582}"/>
              </a:ext>
            </a:extLst>
          </p:cNvPr>
          <p:cNvSpPr txBox="1"/>
          <p:nvPr/>
        </p:nvSpPr>
        <p:spPr>
          <a:xfrm>
            <a:off x="655508" y="835409"/>
            <a:ext cx="10260000" cy="745397"/>
          </a:xfrm>
          <a:prstGeom prst="rect">
            <a:avLst/>
          </a:prstGeom>
          <a:noFill/>
        </p:spPr>
        <p:txBody>
          <a:bodyPr wrap="square" rtlCol="0">
            <a:spAutoFit/>
          </a:bodyPr>
          <a:lstStyle/>
          <a:p>
            <a:pPr algn="ctr">
              <a:lnSpc>
                <a:spcPct val="150000"/>
              </a:lnSpc>
              <a:spcAft>
                <a:spcPts val="1000"/>
              </a:spcAft>
            </a:pPr>
            <a:r>
              <a:rPr lang="en-US" sz="3200" b="1" dirty="0">
                <a:solidFill>
                  <a:srgbClr val="92D050"/>
                </a:solidFill>
                <a:effectLst/>
                <a:latin typeface="Bahnschrift SemiBold" panose="020B0502040204020203" pitchFamily="34" charset="0"/>
                <a:ea typeface="Times New Roman" panose="02020603050405020304" pitchFamily="18" charset="0"/>
                <a:cs typeface="Times New Roman" panose="02020603050405020304" pitchFamily="18" charset="0"/>
              </a:rPr>
              <a:t>MINIMUM HARDWARE REQUIREMENTS:</a:t>
            </a:r>
          </a:p>
        </p:txBody>
      </p:sp>
      <p:pic>
        <p:nvPicPr>
          <p:cNvPr id="9" name="Picture 8">
            <a:extLst>
              <a:ext uri="{FF2B5EF4-FFF2-40B4-BE49-F238E27FC236}">
                <a16:creationId xmlns:a16="http://schemas.microsoft.com/office/drawing/2014/main" id="{E41CE038-CF63-49D0-A1E5-D801CBF5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525" y="338520"/>
            <a:ext cx="6858000" cy="6858000"/>
          </a:xfrm>
          <a:prstGeom prst="rect">
            <a:avLst/>
          </a:prstGeom>
        </p:spPr>
      </p:pic>
      <p:sp>
        <p:nvSpPr>
          <p:cNvPr id="5" name="Slide Number Placeholder 4">
            <a:extLst>
              <a:ext uri="{FF2B5EF4-FFF2-40B4-BE49-F238E27FC236}">
                <a16:creationId xmlns:a16="http://schemas.microsoft.com/office/drawing/2014/main" id="{C6844065-E3BA-4D91-8A42-43D3A96BAF5D}"/>
              </a:ext>
            </a:extLst>
          </p:cNvPr>
          <p:cNvSpPr>
            <a:spLocks noGrp="1"/>
          </p:cNvSpPr>
          <p:nvPr>
            <p:ph type="sldNum" sz="quarter" idx="12"/>
          </p:nvPr>
        </p:nvSpPr>
        <p:spPr/>
        <p:txBody>
          <a:bodyPr/>
          <a:lstStyle/>
          <a:p>
            <a:fld id="{8F815C4F-338C-41AD-B619-7460D16CCE91}" type="slidenum">
              <a:rPr lang="en-IN" smtClean="0"/>
              <a:t>8</a:t>
            </a:fld>
            <a:endParaRPr lang="en-IN"/>
          </a:p>
        </p:txBody>
      </p:sp>
      <p:sp>
        <p:nvSpPr>
          <p:cNvPr id="10" name="Footer Placeholder 3">
            <a:extLst>
              <a:ext uri="{FF2B5EF4-FFF2-40B4-BE49-F238E27FC236}">
                <a16:creationId xmlns:a16="http://schemas.microsoft.com/office/drawing/2014/main" id="{FB9C9F70-3039-47F4-0FAD-33EB33F8B25D}"/>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41504492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CF28-9A86-E2E2-E77F-EA40C78F28F2}"/>
              </a:ext>
            </a:extLst>
          </p:cNvPr>
          <p:cNvSpPr>
            <a:spLocks noGrp="1"/>
          </p:cNvSpPr>
          <p:nvPr>
            <p:ph type="title"/>
          </p:nvPr>
        </p:nvSpPr>
        <p:spPr>
          <a:xfrm>
            <a:off x="467205" y="674545"/>
            <a:ext cx="10515600" cy="1325563"/>
          </a:xfrm>
        </p:spPr>
        <p:txBody>
          <a:bodyPr>
            <a:normAutofit/>
          </a:bodyPr>
          <a:lstStyle/>
          <a:p>
            <a:pPr algn="ctr"/>
            <a:r>
              <a:rPr lang="en-US" sz="3200" b="1" dirty="0">
                <a:solidFill>
                  <a:srgbClr val="92D050"/>
                </a:solidFill>
                <a:effectLst/>
                <a:latin typeface="Bahnschrift SemiBold" panose="020B0502040204020203" pitchFamily="34" charset="0"/>
                <a:ea typeface="Times New Roman" panose="02020603050405020304" pitchFamily="18" charset="0"/>
                <a:cs typeface="Times New Roman" panose="02020603050405020304" pitchFamily="18" charset="0"/>
              </a:rPr>
              <a:t>MINIMUM SOFTWARE REQUIREMENTS:</a:t>
            </a:r>
            <a:endParaRPr lang="en-IN" sz="3200" dirty="0">
              <a:solidFill>
                <a:srgbClr val="92D050"/>
              </a:solidFill>
              <a:latin typeface="Bahnschrift SemiBold" panose="020B0502040204020203" pitchFamily="34" charset="0"/>
            </a:endParaRPr>
          </a:p>
        </p:txBody>
      </p:sp>
      <p:sp>
        <p:nvSpPr>
          <p:cNvPr id="3" name="Content Placeholder 2">
            <a:extLst>
              <a:ext uri="{FF2B5EF4-FFF2-40B4-BE49-F238E27FC236}">
                <a16:creationId xmlns:a16="http://schemas.microsoft.com/office/drawing/2014/main" id="{F40798E7-F193-E78D-C016-83657E75C311}"/>
              </a:ext>
            </a:extLst>
          </p:cNvPr>
          <p:cNvSpPr>
            <a:spLocks noGrp="1"/>
          </p:cNvSpPr>
          <p:nvPr>
            <p:ph sz="quarter" idx="13"/>
          </p:nvPr>
        </p:nvSpPr>
        <p:spPr>
          <a:xfrm>
            <a:off x="1321737" y="1802135"/>
            <a:ext cx="8314633" cy="4013830"/>
          </a:xfrm>
        </p:spPr>
        <p:txBody>
          <a:bodyPr>
            <a:noAutofit/>
          </a:bodyPr>
          <a:lstStyle/>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Platform	              : Windows XP</a:t>
            </a:r>
          </a:p>
          <a:p>
            <a:pPr marL="342900" lvl="0" indent="-342900" algn="just">
              <a:lnSpc>
                <a:spcPct val="100000"/>
              </a:lnSpc>
              <a:spcAft>
                <a:spcPts val="1000"/>
              </a:spcAft>
              <a:buFont typeface="Symbol" panose="05050102010706020507" pitchFamily="18" charset="2"/>
              <a:buChar char=""/>
            </a:pPr>
            <a:r>
              <a:rPr lang="en-US" sz="3000" dirty="0">
                <a:latin typeface="Baskerville Old Face" panose="02020602080505020303" pitchFamily="18" charset="0"/>
                <a:ea typeface="Times New Roman" panose="02020603050405020304" pitchFamily="18" charset="0"/>
              </a:rPr>
              <a:t>L</a:t>
            </a:r>
            <a:r>
              <a:rPr lang="en-US" sz="3000" dirty="0">
                <a:effectLst/>
                <a:latin typeface="Baskerville Old Face" panose="02020602080505020303" pitchFamily="18" charset="0"/>
                <a:ea typeface="Times New Roman" panose="02020603050405020304" pitchFamily="18" charset="0"/>
              </a:rPr>
              <a:t>anguage	              : Python </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Tool		     : Python anaconda script</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Front End</a:t>
            </a:r>
            <a:r>
              <a:rPr lang="en-US" sz="3000" dirty="0">
                <a:latin typeface="Baskerville Old Face" panose="02020602080505020303" pitchFamily="18" charset="0"/>
                <a:ea typeface="Times New Roman" panose="02020603050405020304" pitchFamily="18" charset="0"/>
              </a:rPr>
              <a:t>              </a:t>
            </a:r>
            <a:r>
              <a:rPr lang="en-US" sz="3000" dirty="0">
                <a:effectLst/>
                <a:latin typeface="Baskerville Old Face" panose="02020602080505020303" pitchFamily="18" charset="0"/>
                <a:ea typeface="Times New Roman" panose="02020603050405020304" pitchFamily="18" charset="0"/>
              </a:rPr>
              <a:t>: Flask</a:t>
            </a:r>
          </a:p>
          <a:p>
            <a:pPr marL="342900" lvl="0" indent="-342900" algn="just">
              <a:lnSpc>
                <a:spcPct val="100000"/>
              </a:lnSpc>
              <a:spcAft>
                <a:spcPts val="1000"/>
              </a:spcAft>
              <a:buFont typeface="Symbol" panose="05050102010706020507" pitchFamily="18" charset="2"/>
              <a:buChar char=""/>
            </a:pPr>
            <a:r>
              <a:rPr lang="en-US" sz="3000" dirty="0">
                <a:effectLst/>
                <a:latin typeface="Baskerville Old Face" panose="02020602080505020303" pitchFamily="18" charset="0"/>
                <a:ea typeface="Times New Roman" panose="02020603050405020304" pitchFamily="18" charset="0"/>
              </a:rPr>
              <a:t>Back End	     : Spyder</a:t>
            </a:r>
          </a:p>
        </p:txBody>
      </p:sp>
      <p:pic>
        <p:nvPicPr>
          <p:cNvPr id="5" name="Picture 4">
            <a:extLst>
              <a:ext uri="{FF2B5EF4-FFF2-40B4-BE49-F238E27FC236}">
                <a16:creationId xmlns:a16="http://schemas.microsoft.com/office/drawing/2014/main" id="{F4FABC30-F005-45E7-AB7E-2DFADA52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066" y="1288515"/>
            <a:ext cx="5239043" cy="5239043"/>
          </a:xfrm>
          <a:prstGeom prst="rect">
            <a:avLst/>
          </a:prstGeom>
        </p:spPr>
      </p:pic>
      <p:sp>
        <p:nvSpPr>
          <p:cNvPr id="6" name="Slide Number Placeholder 5">
            <a:extLst>
              <a:ext uri="{FF2B5EF4-FFF2-40B4-BE49-F238E27FC236}">
                <a16:creationId xmlns:a16="http://schemas.microsoft.com/office/drawing/2014/main" id="{8F9510F4-6121-485F-BB3A-0B7209E860E9}"/>
              </a:ext>
            </a:extLst>
          </p:cNvPr>
          <p:cNvSpPr>
            <a:spLocks noGrp="1"/>
          </p:cNvSpPr>
          <p:nvPr>
            <p:ph type="sldNum" sz="quarter" idx="12"/>
          </p:nvPr>
        </p:nvSpPr>
        <p:spPr/>
        <p:txBody>
          <a:bodyPr/>
          <a:lstStyle/>
          <a:p>
            <a:fld id="{8F815C4F-338C-41AD-B619-7460D16CCE91}" type="slidenum">
              <a:rPr lang="en-IN" smtClean="0"/>
              <a:t>9</a:t>
            </a:fld>
            <a:endParaRPr lang="en-IN"/>
          </a:p>
        </p:txBody>
      </p:sp>
      <p:sp>
        <p:nvSpPr>
          <p:cNvPr id="7" name="Footer Placeholder 3">
            <a:extLst>
              <a:ext uri="{FF2B5EF4-FFF2-40B4-BE49-F238E27FC236}">
                <a16:creationId xmlns:a16="http://schemas.microsoft.com/office/drawing/2014/main" id="{9EDE86AA-2609-6998-529E-633AFBC1EC53}"/>
              </a:ext>
            </a:extLst>
          </p:cNvPr>
          <p:cNvSpPr>
            <a:spLocks noGrp="1"/>
          </p:cNvSpPr>
          <p:nvPr>
            <p:ph type="ftr" sz="quarter" idx="11"/>
          </p:nvPr>
        </p:nvSpPr>
        <p:spPr>
          <a:xfrm>
            <a:off x="3581401" y="6356349"/>
            <a:ext cx="6153400" cy="365125"/>
          </a:xfrm>
        </p:spPr>
        <p:txBody>
          <a:bodyPr/>
          <a:lstStyle/>
          <a:p>
            <a:r>
              <a:rPr lang="en-US" dirty="0"/>
              <a:t>A Performance-Sensitive Malware Detection System Using Deep Learning on Mobile Devices</a:t>
            </a:r>
            <a:endParaRPr lang="en-IN" dirty="0"/>
          </a:p>
        </p:txBody>
      </p:sp>
    </p:spTree>
    <p:extLst>
      <p:ext uri="{BB962C8B-B14F-4D97-AF65-F5344CB8AC3E}">
        <p14:creationId xmlns:p14="http://schemas.microsoft.com/office/powerpoint/2010/main" val="19301287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2010</TotalTime>
  <Words>1717</Words>
  <Application>Microsoft Office PowerPoint</Application>
  <PresentationFormat>Widescreen</PresentationFormat>
  <Paragraphs>164</Paragraphs>
  <Slides>28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Algerian</vt:lpstr>
      <vt:lpstr>Arial</vt:lpstr>
      <vt:lpstr>Bahnschrift SemiBold</vt:lpstr>
      <vt:lpstr>Baskerville Old Face</vt:lpstr>
      <vt:lpstr>Baskerville Old Face)</vt:lpstr>
      <vt:lpstr>Berlin Sans FB</vt:lpstr>
      <vt:lpstr>Calibri</vt:lpstr>
      <vt:lpstr>Calibri Light</vt:lpstr>
      <vt:lpstr>Cambria Math</vt:lpstr>
      <vt:lpstr>Century</vt:lpstr>
      <vt:lpstr>Symbol</vt:lpstr>
      <vt:lpstr>Times New Roman</vt:lpstr>
      <vt:lpstr>Wingdings</vt:lpstr>
      <vt:lpstr>Office Theme</vt:lpstr>
      <vt:lpstr> DEPARTMENT OF  COMPUTER  SCIENCE  &amp; ENGINEERING</vt:lpstr>
      <vt:lpstr>ABSTRACT</vt:lpstr>
      <vt:lpstr>INTRODUCTION</vt:lpstr>
      <vt:lpstr>EXISTING SYSTEM</vt:lpstr>
      <vt:lpstr>DRAWBACK OF EXISTING SYSTEM</vt:lpstr>
      <vt:lpstr>PROPOSED SYSTEM</vt:lpstr>
      <vt:lpstr>MERITS OF PROPOSED SYSTEM</vt:lpstr>
      <vt:lpstr>SYSTEM REQUIREMENTS                                        </vt:lpstr>
      <vt:lpstr>MINIMUM SOFTWARE REQUIREMENTS:</vt:lpstr>
      <vt:lpstr>PowerPoint Presentation</vt:lpstr>
      <vt:lpstr>MALWARE = MALICIOUS + SOFTWARE</vt:lpstr>
      <vt:lpstr>TYPE OF MALWARE</vt:lpstr>
      <vt:lpstr>MALWARE DETECTION TECHNIQUE</vt:lpstr>
      <vt:lpstr>MACHINE LEARNING BASED MALWARE DETECTION</vt:lpstr>
      <vt:lpstr>PowerPoint Presentation</vt:lpstr>
      <vt:lpstr>PHASE SEQUENCE</vt:lpstr>
      <vt:lpstr>-The first part of our system contains feature preparation, DL model training, model igration and quantization.   -The second part is the deployment phase on   mobile devices by using the migrated/quantized models.   -We involved multiple features (i.e., manifest properties,  API calls, and opcode sequences) extracted from decompiled apps.                                -Instead of decompiling APK into source code, like smali code, we extract and vectorize the manifest properties and API calls from binary code directly (step 1 ).</vt:lpstr>
      <vt:lpstr>-We combine a performance-based feature selection mechanism and behavior-based feature updating method to generate the feature dictionary (step 2 ).   -With the customized deep neural networks and extracted feature vectors (steps 3 and 4 )      -The first part allows to provide a trained DL model and a feature dictionary for the second part (step 5 ). </vt:lpstr>
      <vt:lpstr>-To make the model adaptive to mobile devices, we then migrate the pre-built DL model to a TensorFlow Lite model.   -Also, a quantization phase, which is a general technique to reduce model size while also providing lower latency with little degradation in accuracy, is presented as a performance optimization for the mobile devices (step 6 ). </vt:lpstr>
      <vt:lpstr>GENERATIVE ADVERSARIAL NETWORK  </vt:lpstr>
      <vt:lpstr>ARTIFICIAL NEURAL NETWORK</vt:lpstr>
      <vt:lpstr>PowerPoint Presentation</vt:lpstr>
      <vt:lpstr>K-NEAREST NEIGHBORS </vt:lpstr>
      <vt:lpstr>SUPPORT VECTOR MACHINE</vt:lpstr>
      <vt:lpstr>PowerPoint Presentation</vt:lpstr>
      <vt:lpstr>CONCLUSION</vt:lpstr>
      <vt:lpstr>FUTURE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SARASWATHY  COLLEGE  OF ENGINEERING  AND   TECHNOLOGY      DEPARTMENT OF  COMPUTER  SCIENCE               AND ENGINEERING</dc:title>
  <dc:creator>Arun Elumalai</dc:creator>
  <cp:lastModifiedBy>Arun Elumalai</cp:lastModifiedBy>
  <cp:revision>72</cp:revision>
  <dcterms:created xsi:type="dcterms:W3CDTF">2022-06-08T00:14:32Z</dcterms:created>
  <dcterms:modified xsi:type="dcterms:W3CDTF">2022-06-18T01:34:54Z</dcterms:modified>
</cp:coreProperties>
</file>